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39" r:id="rId3"/>
    <p:sldId id="340" r:id="rId4"/>
    <p:sldId id="341" r:id="rId5"/>
    <p:sldId id="342" r:id="rId6"/>
    <p:sldId id="343" r:id="rId7"/>
    <p:sldId id="390" r:id="rId8"/>
    <p:sldId id="401" r:id="rId9"/>
    <p:sldId id="393" r:id="rId10"/>
    <p:sldId id="344" r:id="rId11"/>
    <p:sldId id="391" r:id="rId12"/>
    <p:sldId id="345" r:id="rId13"/>
    <p:sldId id="402" r:id="rId14"/>
    <p:sldId id="305" r:id="rId15"/>
    <p:sldId id="403" r:id="rId16"/>
    <p:sldId id="399" r:id="rId17"/>
    <p:sldId id="392" r:id="rId18"/>
    <p:sldId id="347" r:id="rId19"/>
    <p:sldId id="348" r:id="rId20"/>
    <p:sldId id="309" r:id="rId21"/>
    <p:sldId id="349" r:id="rId22"/>
    <p:sldId id="350" r:id="rId23"/>
    <p:sldId id="351" r:id="rId24"/>
    <p:sldId id="299" r:id="rId25"/>
    <p:sldId id="300" r:id="rId26"/>
    <p:sldId id="302" r:id="rId27"/>
    <p:sldId id="361" r:id="rId28"/>
    <p:sldId id="306" r:id="rId29"/>
    <p:sldId id="395" r:id="rId30"/>
    <p:sldId id="394" r:id="rId31"/>
    <p:sldId id="303" r:id="rId32"/>
    <p:sldId id="304" r:id="rId33"/>
    <p:sldId id="307" r:id="rId34"/>
    <p:sldId id="308" r:id="rId35"/>
    <p:sldId id="362" r:id="rId36"/>
    <p:sldId id="312" r:id="rId37"/>
    <p:sldId id="352" r:id="rId38"/>
    <p:sldId id="314" r:id="rId39"/>
    <p:sldId id="396" r:id="rId40"/>
    <p:sldId id="315" r:id="rId41"/>
    <p:sldId id="397" r:id="rId42"/>
    <p:sldId id="316" r:id="rId43"/>
    <p:sldId id="317" r:id="rId44"/>
    <p:sldId id="369" r:id="rId45"/>
    <p:sldId id="355" r:id="rId46"/>
    <p:sldId id="371" r:id="rId47"/>
    <p:sldId id="320" r:id="rId48"/>
    <p:sldId id="368" r:id="rId49"/>
    <p:sldId id="321" r:id="rId50"/>
    <p:sldId id="398" r:id="rId51"/>
    <p:sldId id="373" r:id="rId52"/>
    <p:sldId id="374" r:id="rId53"/>
    <p:sldId id="323" r:id="rId54"/>
    <p:sldId id="370" r:id="rId55"/>
    <p:sldId id="372" r:id="rId56"/>
    <p:sldId id="363" r:id="rId57"/>
    <p:sldId id="366" r:id="rId58"/>
    <p:sldId id="405" r:id="rId59"/>
    <p:sldId id="319" r:id="rId60"/>
    <p:sldId id="324" r:id="rId61"/>
    <p:sldId id="353" r:id="rId62"/>
    <p:sldId id="325" r:id="rId63"/>
    <p:sldId id="400" r:id="rId64"/>
    <p:sldId id="367" r:id="rId65"/>
    <p:sldId id="408" r:id="rId66"/>
    <p:sldId id="409" r:id="rId67"/>
    <p:sldId id="406" r:id="rId68"/>
    <p:sldId id="407" r:id="rId69"/>
    <p:sldId id="375" r:id="rId70"/>
    <p:sldId id="364" r:id="rId71"/>
    <p:sldId id="354" r:id="rId72"/>
    <p:sldId id="378" r:id="rId73"/>
    <p:sldId id="313" r:id="rId74"/>
    <p:sldId id="377" r:id="rId75"/>
    <p:sldId id="310" r:id="rId76"/>
    <p:sldId id="376" r:id="rId77"/>
    <p:sldId id="379" r:id="rId78"/>
    <p:sldId id="336" r:id="rId79"/>
    <p:sldId id="311" r:id="rId80"/>
    <p:sldId id="332" r:id="rId81"/>
    <p:sldId id="380" r:id="rId82"/>
    <p:sldId id="381" r:id="rId83"/>
    <p:sldId id="385" r:id="rId84"/>
    <p:sldId id="382" r:id="rId85"/>
    <p:sldId id="327" r:id="rId86"/>
    <p:sldId id="328" r:id="rId87"/>
    <p:sldId id="326" r:id="rId88"/>
    <p:sldId id="357" r:id="rId89"/>
    <p:sldId id="383" r:id="rId90"/>
    <p:sldId id="384" r:id="rId91"/>
    <p:sldId id="330" r:id="rId92"/>
    <p:sldId id="388" r:id="rId93"/>
    <p:sldId id="386" r:id="rId94"/>
    <p:sldId id="329" r:id="rId95"/>
    <p:sldId id="334" r:id="rId96"/>
    <p:sldId id="360" r:id="rId97"/>
    <p:sldId id="389" r:id="rId98"/>
    <p:sldId id="358" r:id="rId99"/>
    <p:sldId id="359" r:id="rId10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94891-3481-4760-AD76-27517468A187}" v="53" dt="2021-01-27T07:17:45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 autoAdjust="0"/>
    <p:restoredTop sz="96404" autoAdjust="0"/>
  </p:normalViewPr>
  <p:slideViewPr>
    <p:cSldViewPr>
      <p:cViewPr>
        <p:scale>
          <a:sx n="125" d="100"/>
          <a:sy n="125" d="100"/>
        </p:scale>
        <p:origin x="155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l.ronkin" userId="xdq+nJuRhYowNm7Hx0UmL7bxts9uMOFfQdgpkDOQvLA=" providerId="None" clId="Web-{93994891-3481-4760-AD76-27517468A187}"/>
    <pc:docChg chg="modSld">
      <pc:chgData name="mihail.ronkin" userId="xdq+nJuRhYowNm7Hx0UmL7bxts9uMOFfQdgpkDOQvLA=" providerId="None" clId="Web-{93994891-3481-4760-AD76-27517468A187}" dt="2021-01-27T07:17:45.962" v="43" actId="14100"/>
      <pc:docMkLst>
        <pc:docMk/>
      </pc:docMkLst>
      <pc:sldChg chg="modSp">
        <pc:chgData name="mihail.ronkin" userId="xdq+nJuRhYowNm7Hx0UmL7bxts9uMOFfQdgpkDOQvLA=" providerId="None" clId="Web-{93994891-3481-4760-AD76-27517468A187}" dt="2021-01-27T07:08:11.682" v="4" actId="20577"/>
        <pc:sldMkLst>
          <pc:docMk/>
          <pc:sldMk cId="3211509979" sldId="323"/>
        </pc:sldMkLst>
        <pc:spChg chg="mod">
          <ac:chgData name="mihail.ronkin" userId="xdq+nJuRhYowNm7Hx0UmL7bxts9uMOFfQdgpkDOQvLA=" providerId="None" clId="Web-{93994891-3481-4760-AD76-27517468A187}" dt="2021-01-27T07:08:11.682" v="4" actId="20577"/>
          <ac:spMkLst>
            <pc:docMk/>
            <pc:sldMk cId="3211509979" sldId="323"/>
            <ac:spMk id="4" creationId="{1D12A1AC-CF42-4EC8-A3D2-A0746FD9BCA9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5:50.225" v="39" actId="14100"/>
        <pc:sldMkLst>
          <pc:docMk/>
          <pc:sldMk cId="2366058756" sldId="354"/>
        </pc:sldMkLst>
        <pc:spChg chg="mod">
          <ac:chgData name="mihail.ronkin" userId="xdq+nJuRhYowNm7Hx0UmL7bxts9uMOFfQdgpkDOQvLA=" providerId="None" clId="Web-{93994891-3481-4760-AD76-27517468A187}" dt="2021-01-27T07:04:58.567" v="1" actId="20577"/>
          <ac:spMkLst>
            <pc:docMk/>
            <pc:sldMk cId="2366058756" sldId="354"/>
            <ac:spMk id="3" creationId="{00000000-0000-0000-0000-000000000000}"/>
          </ac:spMkLst>
        </pc:spChg>
        <pc:picChg chg="mod">
          <ac:chgData name="mihail.ronkin" userId="xdq+nJuRhYowNm7Hx0UmL7bxts9uMOFfQdgpkDOQvLA=" providerId="None" clId="Web-{93994891-3481-4760-AD76-27517468A187}" dt="2021-01-27T07:15:50.225" v="39" actId="14100"/>
          <ac:picMkLst>
            <pc:docMk/>
            <pc:sldMk cId="2366058756" sldId="354"/>
            <ac:picMk id="4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5:39.975" v="38" actId="1076"/>
          <ac:picMkLst>
            <pc:docMk/>
            <pc:sldMk cId="2366058756" sldId="354"/>
            <ac:picMk id="5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1:28.593" v="16" actId="1076"/>
        <pc:sldMkLst>
          <pc:docMk/>
          <pc:sldMk cId="2333674181" sldId="372"/>
        </pc:sldMkLst>
        <pc:spChg chg="mod">
          <ac:chgData name="mihail.ronkin" userId="xdq+nJuRhYowNm7Hx0UmL7bxts9uMOFfQdgpkDOQvLA=" providerId="None" clId="Web-{93994891-3481-4760-AD76-27517468A187}" dt="2021-01-27T07:10:33.592" v="12" actId="20577"/>
          <ac:spMkLst>
            <pc:docMk/>
            <pc:sldMk cId="2333674181" sldId="372"/>
            <ac:spMk id="4" creationId="{00000000-0000-0000-0000-000000000000}"/>
          </ac:spMkLst>
        </pc:spChg>
        <pc:spChg chg="mod">
          <ac:chgData name="mihail.ronkin" userId="xdq+nJuRhYowNm7Hx0UmL7bxts9uMOFfQdgpkDOQvLA=" providerId="None" clId="Web-{93994891-3481-4760-AD76-27517468A187}" dt="2021-01-27T07:11:28.593" v="16" actId="1076"/>
          <ac:spMkLst>
            <pc:docMk/>
            <pc:sldMk cId="2333674181" sldId="372"/>
            <ac:spMk id="6" creationId="{00000000-0000-0000-0000-000000000000}"/>
          </ac:spMkLst>
        </pc:spChg>
        <pc:picChg chg="mod ord">
          <ac:chgData name="mihail.ronkin" userId="xdq+nJuRhYowNm7Hx0UmL7bxts9uMOFfQdgpkDOQvLA=" providerId="None" clId="Web-{93994891-3481-4760-AD76-27517468A187}" dt="2021-01-27T07:11:22.046" v="15"/>
          <ac:picMkLst>
            <pc:docMk/>
            <pc:sldMk cId="2333674181" sldId="372"/>
            <ac:picMk id="7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4:01.316" v="36" actId="20577"/>
        <pc:sldMkLst>
          <pc:docMk/>
          <pc:sldMk cId="349232545" sldId="375"/>
        </pc:sldMkLst>
        <pc:spChg chg="mod">
          <ac:chgData name="mihail.ronkin" userId="xdq+nJuRhYowNm7Hx0UmL7bxts9uMOFfQdgpkDOQvLA=" providerId="None" clId="Web-{93994891-3481-4760-AD76-27517468A187}" dt="2021-01-27T07:14:01.316" v="36" actId="20577"/>
          <ac:spMkLst>
            <pc:docMk/>
            <pc:sldMk cId="349232545" sldId="375"/>
            <ac:spMk id="2" creationId="{00000000-0000-0000-0000-000000000000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7:45.962" v="43" actId="14100"/>
        <pc:sldMkLst>
          <pc:docMk/>
          <pc:sldMk cId="3260377206" sldId="381"/>
        </pc:sldMkLst>
        <pc:picChg chg="mod">
          <ac:chgData name="mihail.ronkin" userId="xdq+nJuRhYowNm7Hx0UmL7bxts9uMOFfQdgpkDOQvLA=" providerId="None" clId="Web-{93994891-3481-4760-AD76-27517468A187}" dt="2021-01-27T07:17:39.149" v="42" actId="14100"/>
          <ac:picMkLst>
            <pc:docMk/>
            <pc:sldMk cId="3260377206" sldId="381"/>
            <ac:picMk id="9226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7:45.962" v="43" actId="14100"/>
          <ac:picMkLst>
            <pc:docMk/>
            <pc:sldMk cId="3260377206" sldId="381"/>
            <ac:picMk id="92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42B24-77BB-4BC1-9DF3-4A3F237C5B04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CB4E-080A-4F74-BEB9-FA60D00F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96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606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49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1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579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033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102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734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33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1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9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858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82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51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66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41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8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390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4795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800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04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264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68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0274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3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42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77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9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175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0808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29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7048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66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6774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2680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1097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517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69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217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6980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9981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25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9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5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3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0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2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D002-0EC3-4530-B910-76D5CAB57DE5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7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Лекция 2. 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2000" b="1" i="1" dirty="0"/>
              <a:t>Центральный процессор </a:t>
            </a:r>
            <a:r>
              <a:rPr lang="ru-RU" sz="2000" b="1" dirty="0"/>
              <a:t> (ЦП) включает:</a:t>
            </a:r>
          </a:p>
          <a:p>
            <a:pPr lvl="1">
              <a:lnSpc>
                <a:spcPct val="110000"/>
              </a:lnSpc>
            </a:pPr>
            <a:r>
              <a:rPr lang="ru-RU" sz="2000" b="1" dirty="0" smtClean="0"/>
              <a:t>Устройства исполнения, в т.ч. АЛУ</a:t>
            </a:r>
          </a:p>
          <a:p>
            <a:pPr lvl="1">
              <a:lnSpc>
                <a:spcPct val="110000"/>
              </a:lnSpc>
            </a:pPr>
            <a:r>
              <a:rPr lang="ru-RU" sz="2000" b="1" dirty="0" smtClean="0"/>
              <a:t>блок </a:t>
            </a:r>
            <a:r>
              <a:rPr lang="ru-RU" sz="2000" b="1" dirty="0"/>
              <a:t>устройства управления (УУ), и регистры </a:t>
            </a:r>
          </a:p>
          <a:p>
            <a:pPr lvl="1">
              <a:lnSpc>
                <a:spcPct val="110000"/>
              </a:lnSpc>
            </a:pPr>
            <a:r>
              <a:rPr lang="ru-RU" sz="2000" b="1" dirty="0"/>
              <a:t>Блок работы с памятью</a:t>
            </a:r>
          </a:p>
          <a:p>
            <a:pPr marL="266700" lvl="2">
              <a:lnSpc>
                <a:spcPct val="110000"/>
              </a:lnSpc>
            </a:pPr>
            <a:r>
              <a:rPr lang="ru-RU" sz="2000" b="1" i="1" dirty="0"/>
              <a:t>ЦП </a:t>
            </a:r>
            <a:r>
              <a:rPr lang="ru-RU" sz="2000" i="1" dirty="0"/>
              <a:t>обладает принцип последовательной передачи управления. </a:t>
            </a:r>
          </a:p>
          <a:p>
            <a:pPr marL="533400" indent="-533400">
              <a:lnSpc>
                <a:spcPct val="110000"/>
              </a:lnSpc>
            </a:pPr>
            <a:r>
              <a:rPr lang="ru-RU" sz="2000" dirty="0"/>
              <a:t>Процессор имеет </a:t>
            </a:r>
            <a:r>
              <a:rPr lang="ru-RU" sz="2000" b="1" dirty="0"/>
              <a:t>набор регистров в устройстве управления (УУ)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u="sng" dirty="0"/>
              <a:t>Часть регистров доступна для работа с АЛУ: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 smtClean="0"/>
              <a:t>хранения </a:t>
            </a:r>
            <a:r>
              <a:rPr lang="ru-RU" sz="2000" dirty="0"/>
              <a:t>операндов;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выполнения действий над операндами;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и формирования адреса инструкций и операндов в памяти. 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i="1" u="sng" dirty="0"/>
              <a:t>Другая часть регистров используется процессором для служебных (системных) целей,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i="1" dirty="0"/>
              <a:t>доступ к ним может быть ограничен (в т.ч. программно-невидимые регистры).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 marL="533400" indent="-533400"/>
            <a:r>
              <a:rPr lang="ru-RU" sz="2000" b="1" dirty="0"/>
              <a:t>Все компоненты компьютера представляются для процессора в виде наборов </a:t>
            </a:r>
            <a:r>
              <a:rPr lang="ru-RU" sz="2000" b="1" i="1" dirty="0"/>
              <a:t>ячеек памяти </a:t>
            </a:r>
            <a:r>
              <a:rPr lang="ru-RU" sz="2000" b="1" dirty="0"/>
              <a:t>или/и </a:t>
            </a:r>
            <a:r>
              <a:rPr lang="ru-RU" sz="2000" b="1" i="1" dirty="0"/>
              <a:t>портов ввода-вывода</a:t>
            </a:r>
            <a:r>
              <a:rPr lang="ru-RU" sz="2000" b="1" dirty="0"/>
              <a:t>, </a:t>
            </a:r>
          </a:p>
          <a:p>
            <a:pPr marL="984250" lvl="1"/>
            <a:r>
              <a:rPr lang="ru-RU" sz="2000" dirty="0"/>
              <a:t>В ячейки и порты в-в процессор может записывать и/или считывать содержимое. </a:t>
            </a:r>
          </a:p>
          <a:p>
            <a:pPr marL="0" indent="12700" algn="just"/>
            <a:r>
              <a:rPr lang="ru-RU" sz="2000" i="1" dirty="0"/>
              <a:t> Процессор (один или несколько), память и необходимые элементы, связывающие их между собой и с другими устройствами, называют центральной частью, или ядром, компьютера (или просто центром</a:t>
            </a:r>
            <a:r>
              <a:rPr lang="ru-RU" sz="2000" i="1" dirty="0" smtClean="0"/>
              <a:t>).</a:t>
            </a:r>
          </a:p>
          <a:p>
            <a:pPr marL="0" indent="12700" algn="just"/>
            <a:endParaRPr lang="ru-RU" sz="2000" i="1" dirty="0"/>
          </a:p>
          <a:p>
            <a:pPr marL="0" indent="12700" algn="just"/>
            <a:r>
              <a:rPr lang="ru-RU" sz="2000" i="1" dirty="0" smtClean="0"/>
              <a:t>Процессор работает с:</a:t>
            </a:r>
          </a:p>
          <a:p>
            <a:pPr marL="400050" lvl="1" indent="12700" algn="just"/>
            <a:r>
              <a:rPr lang="ru-RU" sz="2000" i="1" dirty="0" smtClean="0"/>
              <a:t> Основной памятью.</a:t>
            </a:r>
          </a:p>
          <a:p>
            <a:pPr marL="400050" lvl="1" indent="12700" algn="just"/>
            <a:r>
              <a:rPr lang="ru-RU" sz="2000" i="1" dirty="0"/>
              <a:t> </a:t>
            </a:r>
            <a:r>
              <a:rPr lang="ru-RU" sz="2000" i="1" dirty="0" smtClean="0"/>
              <a:t>Со-процессоры, например, </a:t>
            </a:r>
            <a:r>
              <a:rPr lang="en-US" sz="2000" i="1" dirty="0" smtClean="0"/>
              <a:t>GPU </a:t>
            </a:r>
            <a:r>
              <a:rPr lang="ru-RU" sz="2000" i="1" dirty="0" smtClean="0"/>
              <a:t>(граф. </a:t>
            </a:r>
            <a:r>
              <a:rPr lang="ru-RU" sz="2000" i="1" dirty="0" err="1" smtClean="0"/>
              <a:t>Ускор</a:t>
            </a:r>
            <a:r>
              <a:rPr lang="ru-RU" sz="2000" i="1" dirty="0" smtClean="0"/>
              <a:t>).</a:t>
            </a:r>
          </a:p>
          <a:p>
            <a:pPr marL="400050" lvl="1" indent="12700" algn="just"/>
            <a:r>
              <a:rPr lang="ru-RU" sz="2000" i="1" dirty="0" smtClean="0"/>
              <a:t>Устройства ввода вывода.</a:t>
            </a:r>
          </a:p>
          <a:p>
            <a:pPr marL="0" indent="12700" algn="just"/>
            <a:endParaRPr lang="ru-RU" sz="2000" i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  <p:pic>
        <p:nvPicPr>
          <p:cNvPr id="4" name="Picture 2" descr="Иерархия памяти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" y="1702379"/>
            <a:ext cx="4651431" cy="30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ровни кэша (кеша) процессора — зависимость производительности от уровня.  Иерархия кеша (кэша) и для чего она нужна. | xTechx.r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6"/>
          <a:stretch/>
        </p:blipFill>
        <p:spPr bwMode="auto">
          <a:xfrm>
            <a:off x="3779912" y="3501008"/>
            <a:ext cx="518918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  <p:pic>
        <p:nvPicPr>
          <p:cNvPr id="2050" name="Picture 2" descr="Как работает кэш процессора и что такое L1, L2 и L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6" y="2348880"/>
            <a:ext cx="5931422" cy="43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Кэш-память процессора. Уровни и принципы функционирования - we-it.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779702" cy="432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7944" y="479715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76063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Оперативная память </a:t>
            </a:r>
            <a:r>
              <a:rPr lang="ru-RU" sz="2100" b="1" dirty="0"/>
              <a:t>(ОЗУ)  </a:t>
            </a:r>
            <a:r>
              <a:rPr lang="ru-RU" sz="2100" dirty="0"/>
              <a:t>динамическая память с произвольным доступом.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Оперативная память вместе с кэшем всех уровней </a:t>
            </a:r>
            <a:r>
              <a:rPr lang="ru-RU" sz="2100" dirty="0"/>
              <a:t>(в настоящее время — до трех) представляет собой единый </a:t>
            </a:r>
            <a:r>
              <a:rPr lang="ru-RU" sz="2100" b="1" dirty="0"/>
              <a:t>массив памяти, доступный процессору для записи и чтения данных</a:t>
            </a:r>
            <a:r>
              <a:rPr lang="ru-RU" sz="2100" dirty="0"/>
              <a:t>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Часть ОЗУ </a:t>
            </a:r>
            <a:r>
              <a:rPr lang="ru-RU" sz="2100" dirty="0"/>
              <a:t>может быть прикреплена к процессору и называться или </a:t>
            </a:r>
            <a:r>
              <a:rPr lang="en-US" sz="2100" b="1" dirty="0"/>
              <a:t>L4 </a:t>
            </a:r>
            <a:r>
              <a:rPr lang="ru-RU" sz="2100" b="1" dirty="0"/>
              <a:t>или </a:t>
            </a:r>
            <a:r>
              <a:rPr lang="en-US" sz="2100" b="1" dirty="0" err="1"/>
              <a:t>eDRAM</a:t>
            </a:r>
            <a:r>
              <a:rPr lang="en-US" sz="2100" b="1" dirty="0"/>
              <a:t>, HBM </a:t>
            </a:r>
            <a:r>
              <a:rPr lang="ru-RU" sz="2100" dirty="0"/>
              <a:t>(зависит от технологии изготовления)</a:t>
            </a:r>
            <a:r>
              <a:rPr lang="en-US" sz="21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Иногда предлагается также </a:t>
            </a:r>
            <a:r>
              <a:rPr lang="en-US" sz="2100" b="1" dirty="0"/>
              <a:t>L5 </a:t>
            </a:r>
            <a:r>
              <a:rPr lang="ru-RU" sz="2100" b="1" dirty="0"/>
              <a:t>уровень </a:t>
            </a:r>
            <a:r>
              <a:rPr lang="ru-RU" sz="2100" dirty="0"/>
              <a:t>– использование </a:t>
            </a:r>
            <a:r>
              <a:rPr lang="en-US" sz="2100" b="1" dirty="0"/>
              <a:t>SSD </a:t>
            </a:r>
            <a:r>
              <a:rPr lang="ru-RU" sz="2100" b="1" dirty="0"/>
              <a:t>в качестве ОЗУ</a:t>
            </a:r>
            <a:r>
              <a:rPr lang="en-US" sz="2100" b="1" dirty="0"/>
              <a:t> (</a:t>
            </a:r>
            <a:r>
              <a:rPr lang="en-US" sz="2400" dirty="0"/>
              <a:t>NVRAM</a:t>
            </a:r>
            <a:r>
              <a:rPr lang="ru-RU" sz="2400" dirty="0"/>
              <a:t>, </a:t>
            </a:r>
            <a:r>
              <a:rPr lang="en-US" sz="2400" dirty="0"/>
              <a:t>NVDIM)</a:t>
            </a:r>
            <a:r>
              <a:rPr lang="ru-RU" sz="2100" b="1" dirty="0"/>
              <a:t>.</a:t>
            </a:r>
            <a:endParaRPr lang="en-US" sz="2100" b="1" dirty="0"/>
          </a:p>
          <a:p>
            <a:pPr lvl="1">
              <a:spcBef>
                <a:spcPts val="600"/>
              </a:spcBef>
            </a:pPr>
            <a:r>
              <a:rPr lang="ru-RU" sz="2100" i="1" dirty="0"/>
              <a:t>Также ЭВМ имеет некоторые виды специальной памяти (например, видеопамять графического адаптера).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Латентность </a:t>
            </a:r>
            <a:r>
              <a:rPr lang="ru-RU" sz="2100" dirty="0"/>
              <a:t>(время) доступа к ОЗУ наиболее узкое место работы процессора. Большинство решений реализованных в процессорах направленны на компенсацию латентности доступа к ОЗУ.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При решении проблем латентности всегда должен быть решен баланс между ценой/объемом/временем доступа.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8468657" cy="53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современного КЭШ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30288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инструкций.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90574"/>
            <a:ext cx="8496944" cy="587878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Постоянная память </a:t>
            </a:r>
            <a:r>
              <a:rPr lang="ru-RU" sz="2100" b="1" dirty="0"/>
              <a:t>(ПЗУ)</a:t>
            </a:r>
            <a:r>
              <a:rPr lang="ru-RU" sz="2100" dirty="0"/>
              <a:t>, из нее можно только считывать команды и данные</a:t>
            </a:r>
          </a:p>
          <a:p>
            <a:pPr>
              <a:spcBef>
                <a:spcPts val="600"/>
              </a:spcBef>
            </a:pPr>
            <a:r>
              <a:rPr lang="ru-RU" sz="2100" dirty="0"/>
              <a:t>В любом компьютере есть </a:t>
            </a:r>
            <a:r>
              <a:rPr lang="ru-RU" sz="2100" b="1" i="1" dirty="0"/>
              <a:t>энергонезависимая память</a:t>
            </a:r>
            <a:r>
              <a:rPr lang="ru-RU" sz="2100" dirty="0"/>
              <a:t>, в которой хранится программа начального запуска компьютера и минимально необходимый набор сервисов (</a:t>
            </a:r>
            <a:r>
              <a:rPr lang="en-US" sz="2100" dirty="0"/>
              <a:t>FLASH, EEPROM, </a:t>
            </a:r>
            <a:r>
              <a:rPr lang="ru-RU" sz="2100" b="1" dirty="0"/>
              <a:t>ROM BIOS</a:t>
            </a:r>
            <a:r>
              <a:rPr lang="ru-RU" sz="2100" dirty="0"/>
              <a:t>).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Доступ к внутренней  памяти осуществляется по одномерному (линейному) адресу, который представляет собой двоичное число. Доступна для процессора.</a:t>
            </a:r>
            <a:endParaRPr lang="en-US" sz="2100" dirty="0"/>
          </a:p>
          <a:p>
            <a:pPr>
              <a:spcBef>
                <a:spcPts val="600"/>
              </a:spcBef>
            </a:pPr>
            <a:r>
              <a:rPr lang="ru-RU" sz="2100" b="1" i="1" dirty="0"/>
              <a:t>Внешняя память </a:t>
            </a:r>
            <a:r>
              <a:rPr lang="ru-RU" sz="2100" dirty="0"/>
              <a:t>каждая ее ячейка имеет свой адрес внутри </a:t>
            </a:r>
            <a:r>
              <a:rPr lang="ru-RU" sz="2100" i="1" dirty="0"/>
              <a:t>блока</a:t>
            </a:r>
            <a:r>
              <a:rPr lang="ru-RU" sz="2100" dirty="0"/>
              <a:t>, который, имеет многомерный адрес и может быть считан или записан только целиком.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В случае дискового накопителя физический адрес блока является трехмерным — он состоит из номера поверхности (головки), номера цилиндра и номера сектора</a:t>
            </a:r>
            <a:r>
              <a:rPr lang="en-US" sz="2100" dirty="0"/>
              <a:t>, </a:t>
            </a:r>
            <a:r>
              <a:rPr lang="ru-RU" sz="2100" dirty="0"/>
              <a:t>но виртуально линейным номером — логическим, адресом блока, а его преобразованием в физический адрес занимается внутренний контроллер накопителя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5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Периферийные устройства</a:t>
            </a:r>
            <a:r>
              <a:rPr lang="en-US" sz="3200" b="1" dirty="0"/>
              <a:t> </a:t>
            </a:r>
            <a:r>
              <a:rPr lang="ru-RU" sz="3200" b="1" dirty="0"/>
              <a:t>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Устройства хранения данных </a:t>
            </a:r>
            <a:r>
              <a:rPr lang="ru-RU" sz="2000" dirty="0"/>
              <a:t>(устройства внешней памяти) — дисковые (магнитные, оптические, магнитооптические), твердотельные (карты, модули и флэш-память). Эти устройства используются для сохранения информации, на энергонезависимых носителях и загрузки этой информации в оперативную память. </a:t>
            </a:r>
          </a:p>
          <a:p>
            <a:r>
              <a:rPr lang="ru-RU" sz="2000" b="1" i="1" dirty="0"/>
              <a:t>Устройства ввода-вывода </a:t>
            </a:r>
            <a:r>
              <a:rPr lang="ru-RU" sz="2000" dirty="0"/>
              <a:t>служат для преобразования информации из внутреннего представления компьютера (биты и байты) в форму, понятную ок</a:t>
            </a:r>
            <a:r>
              <a:rPr lang="ru-RU" sz="2000" i="1" dirty="0"/>
              <a:t>ружающим, </a:t>
            </a:r>
            <a:r>
              <a:rPr lang="ru-RU" sz="2000" dirty="0"/>
              <a:t>и обратно. Под окружающими подразумеваются человек (и другие биологические объекты) и различные технические устройства </a:t>
            </a:r>
          </a:p>
          <a:p>
            <a:r>
              <a:rPr lang="ru-RU" sz="2000" b="1" i="1" dirty="0"/>
              <a:t>Коммуникационные устройства </a:t>
            </a:r>
            <a:r>
              <a:rPr lang="ru-RU" sz="2000" dirty="0"/>
              <a:t>служат для передачи информации между компьютерами и/или их частями. Сюда относят модемы (проводные, радио, оптические, инфракрасные...), адаптеры локальных и глобальных сетей.  </a:t>
            </a:r>
          </a:p>
          <a:p>
            <a:r>
              <a:rPr lang="ru-RU" sz="2000" b="1" i="1" dirty="0"/>
              <a:t>Консоль.</a:t>
            </a:r>
            <a:r>
              <a:rPr lang="ru-RU" sz="2000" i="1" dirty="0"/>
              <a:t> Консолью </a:t>
            </a:r>
            <a:r>
              <a:rPr lang="ru-RU" sz="2000" dirty="0"/>
              <a:t>компьютера называют его «выступающую часть», обращенную к пользователю. В РС стандартной консолью являются клавиатура (устройство ввода) и дисплей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790575"/>
            <a:ext cx="8352928" cy="5950793"/>
          </a:xfrm>
        </p:spPr>
        <p:txBody>
          <a:bodyPr>
            <a:noAutofit/>
          </a:bodyPr>
          <a:lstStyle/>
          <a:p>
            <a:r>
              <a:rPr lang="ru-RU" sz="2000" b="1" dirty="0"/>
              <a:t>Персональные ЭВМ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Настольные персональные компьютеры.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Ноутбуки </a:t>
            </a:r>
            <a:r>
              <a:rPr lang="ru-RU" sz="2000" dirty="0"/>
              <a:t>и </a:t>
            </a:r>
            <a:r>
              <a:rPr lang="ru-RU" sz="2000" dirty="0" err="1"/>
              <a:t>нетбуки</a:t>
            </a:r>
            <a:r>
              <a:rPr lang="ru-RU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Однопалатные микрокомпьютеры.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Планшетные устройства и смартфоны.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Компьютеризированные устройства: фотоаппараты, мр3 плееры, диктофоны, игровые приставки.</a:t>
            </a:r>
          </a:p>
          <a:p>
            <a:r>
              <a:rPr lang="ru-RU" sz="2000" b="1" dirty="0"/>
              <a:t>Серверы</a:t>
            </a:r>
            <a:r>
              <a:rPr lang="ru-RU" sz="2000" dirty="0"/>
              <a:t>: промышленные серверы, Серверы на базе персональных компьютеров. </a:t>
            </a:r>
          </a:p>
          <a:p>
            <a:r>
              <a:rPr lang="ru-RU" sz="2000" b="1" dirty="0" smtClean="0"/>
              <a:t>Телекоммуникационные</a:t>
            </a:r>
            <a:r>
              <a:rPr lang="ru-RU" sz="2000" b="1" dirty="0" smtClean="0"/>
              <a:t> устройства и интерфейсы</a:t>
            </a:r>
            <a:r>
              <a:rPr lang="ru-RU" sz="2000" dirty="0" smtClean="0"/>
              <a:t>: </a:t>
            </a:r>
            <a:r>
              <a:rPr lang="ru-RU" sz="2000" dirty="0"/>
              <a:t>модемы, точки беспроводного и проводного доступа, устройства беспроводной </a:t>
            </a:r>
            <a:r>
              <a:rPr lang="ru-RU" sz="2000" dirty="0" smtClean="0"/>
              <a:t>связи,</a:t>
            </a:r>
            <a:r>
              <a:rPr lang="ru-RU" sz="2000" b="1" dirty="0" smtClean="0"/>
              <a:t> </a:t>
            </a:r>
            <a:r>
              <a:rPr lang="ru-RU" sz="2000" dirty="0"/>
              <a:t>концентраторы, коммутаторы, мосты, шлюзы, маршрутизаторы, межсетевые </a:t>
            </a:r>
            <a:r>
              <a:rPr lang="ru-RU" sz="2000" dirty="0" smtClean="0"/>
              <a:t>экраны, контроллеры шин. </a:t>
            </a:r>
            <a:endParaRPr lang="ru-RU" sz="2000" dirty="0"/>
          </a:p>
          <a:p>
            <a:r>
              <a:rPr lang="ru-RU" sz="2000" b="1" dirty="0"/>
              <a:t>Устройства специального назначения.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Бортовые </a:t>
            </a:r>
            <a:r>
              <a:rPr lang="ru-RU" sz="2000" dirty="0" smtClean="0"/>
              <a:t>и встроенные </a:t>
            </a:r>
            <a:r>
              <a:rPr lang="ru-RU" sz="2000" dirty="0"/>
              <a:t>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Диагностические устройства.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Контрольно-кассовые аппараты. </a:t>
            </a:r>
            <a:endParaRPr lang="ru-RU" sz="2000" dirty="0" smtClean="0"/>
          </a:p>
          <a:p>
            <a:pPr lvl="1">
              <a:spcBef>
                <a:spcPts val="0"/>
              </a:spcBef>
            </a:pPr>
            <a:r>
              <a:rPr lang="ru-RU" sz="2000" dirty="0" smtClean="0"/>
              <a:t>Вычислительные устройства напр. ускорители .</a:t>
            </a: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0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Последовательные системы с гибкой логикой –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2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процессоров по видам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68952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Центральные процессоры </a:t>
            </a:r>
            <a:r>
              <a:rPr lang="en-US" sz="2000" b="1" i="1" dirty="0"/>
              <a:t>(CPU). – </a:t>
            </a:r>
            <a:r>
              <a:rPr lang="ru-RU" sz="2000" i="1" dirty="0"/>
              <a:t>пример </a:t>
            </a:r>
            <a:r>
              <a:rPr lang="en-US" sz="2000" i="1" dirty="0"/>
              <a:t>CPU </a:t>
            </a:r>
            <a:r>
              <a:rPr lang="ru-RU" sz="2000" i="1" dirty="0"/>
              <a:t>ПК.</a:t>
            </a:r>
          </a:p>
          <a:p>
            <a:r>
              <a:rPr lang="ru-RU" sz="2000" b="1" i="1" dirty="0"/>
              <a:t>Универсальные микропроцессоры</a:t>
            </a:r>
            <a:r>
              <a:rPr lang="ru-RU" sz="2000" dirty="0"/>
              <a:t> используются для построения вычислительных машин и систем связи Такие компьютеры называются контроллерами. (пример </a:t>
            </a:r>
            <a:r>
              <a:rPr lang="en-US" sz="2000" dirty="0"/>
              <a:t>Raspberry Pi</a:t>
            </a:r>
            <a:r>
              <a:rPr lang="ru-RU" sz="2000" dirty="0"/>
              <a:t>, </a:t>
            </a:r>
            <a:r>
              <a:rPr lang="en-US" sz="2000" dirty="0"/>
              <a:t>Siemens</a:t>
            </a:r>
            <a:r>
              <a:rPr lang="ru-RU" sz="2000" dirty="0"/>
              <a:t>).</a:t>
            </a:r>
          </a:p>
          <a:p>
            <a:r>
              <a:rPr lang="ru-RU" sz="2000" b="1" i="1" dirty="0"/>
              <a:t>Микроконтроллеры</a:t>
            </a:r>
            <a:r>
              <a:rPr lang="en-US" sz="2000" b="1" i="1" dirty="0"/>
              <a:t> </a:t>
            </a:r>
            <a:r>
              <a:rPr lang="ru-RU" sz="2000" b="1" i="1" dirty="0"/>
              <a:t>(МК)</a:t>
            </a:r>
            <a:r>
              <a:rPr lang="ru-RU" sz="2000" dirty="0"/>
              <a:t> используются для управления малогабаритными и дешёвыми устройствами управления и связи они раньше назывались однокристальными </a:t>
            </a:r>
            <a:r>
              <a:rPr lang="ru-RU" sz="2000" dirty="0" err="1"/>
              <a:t>микроЭВМ</a:t>
            </a:r>
            <a:r>
              <a:rPr lang="ru-RU" sz="2000" dirty="0"/>
              <a:t>. В микроконтроллерах, в отличие от универсальных микропроцессоров, максимальное внимание уделяется именно габаритам, стоимости и потребляемой энергии.</a:t>
            </a:r>
          </a:p>
          <a:p>
            <a:r>
              <a:rPr lang="ru-RU" sz="1800" b="1" i="1" dirty="0" smtClean="0"/>
              <a:t>Специальные процессоры</a:t>
            </a:r>
            <a:r>
              <a:rPr lang="ru-RU" sz="1800" b="1" i="1" dirty="0"/>
              <a:t>, например</a:t>
            </a:r>
            <a:endParaRPr lang="ru-RU" sz="1800" b="1" i="1" dirty="0" smtClean="0"/>
          </a:p>
          <a:p>
            <a:pPr lvl="1"/>
            <a:r>
              <a:rPr lang="en-US" sz="1800" b="1" i="1" dirty="0" smtClean="0"/>
              <a:t>DSP</a:t>
            </a:r>
            <a:r>
              <a:rPr lang="ru-RU" sz="1800" b="1" dirty="0"/>
              <a:t> </a:t>
            </a:r>
            <a:r>
              <a:rPr lang="ru-RU" sz="1800" dirty="0"/>
              <a:t>используются для решения задач обработки сигналов. Аппаратная реализация сложных математических операций.</a:t>
            </a:r>
          </a:p>
          <a:p>
            <a:pPr lvl="1"/>
            <a:r>
              <a:rPr lang="ru-RU" sz="1800" b="1" i="1" dirty="0" err="1"/>
              <a:t>Медийные</a:t>
            </a:r>
            <a:r>
              <a:rPr lang="ru-RU" sz="1800" b="1" i="1" dirty="0"/>
              <a:t> процессоры</a:t>
            </a:r>
            <a:r>
              <a:rPr lang="ru-RU" sz="1800" dirty="0"/>
              <a:t> гибрид DSP и универсальных процессоров и предназначены для обработки аудио сигналов, графики, видеоизображений, а также для решения коммуникационных задач в мультимедиа-компьютерах, игровых приставках, бытовой технике и т.д.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Примеры сопроцессоров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886" y="908720"/>
            <a:ext cx="8352928" cy="5832646"/>
          </a:xfrm>
        </p:spPr>
        <p:txBody>
          <a:bodyPr>
            <a:noAutofit/>
          </a:bodyPr>
          <a:lstStyle/>
          <a:p>
            <a:pPr marL="0" lvl="2" indent="182563">
              <a:lnSpc>
                <a:spcPct val="110000"/>
              </a:lnSpc>
            </a:pPr>
            <a:r>
              <a:rPr lang="ru-RU" sz="2000" b="1" dirty="0" smtClean="0"/>
              <a:t> Математические  </a:t>
            </a:r>
            <a:r>
              <a:rPr lang="ru-RU" sz="2000" b="1" dirty="0"/>
              <a:t>сопроцессоры (</a:t>
            </a:r>
            <a:r>
              <a:rPr lang="en-US" sz="2000" b="1" dirty="0"/>
              <a:t>FPU</a:t>
            </a:r>
            <a:r>
              <a:rPr lang="ru-RU" sz="2000" b="1" dirty="0"/>
              <a:t>) </a:t>
            </a:r>
            <a:r>
              <a:rPr lang="ru-RU" sz="2000" dirty="0"/>
              <a:t>-операции с плавающей запятой (имеют 2 ЛУ для мантиссы и экспоненты); </a:t>
            </a:r>
            <a:endParaRPr lang="en-US" sz="2000" dirty="0"/>
          </a:p>
          <a:p>
            <a:pPr marL="0" lvl="2" indent="182563"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b="1" dirty="0"/>
              <a:t>SIMD </a:t>
            </a:r>
            <a:r>
              <a:rPr lang="ru-RU" sz="2000" b="1" dirty="0"/>
              <a:t>сопроцессоры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операции над линейными (иногда и двух-мерными) массивами данных.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b="1" dirty="0" smtClean="0"/>
              <a:t> Графические</a:t>
            </a:r>
            <a:r>
              <a:rPr lang="ru-RU" sz="2000" dirty="0" smtClean="0"/>
              <a:t> </a:t>
            </a:r>
            <a:r>
              <a:rPr lang="ru-RU" sz="2000" dirty="0"/>
              <a:t>(многоядерные, много АЛУ, мало команд другого профиля) ориентация на рендеринг – расчет текстуры по модели; 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dirty="0"/>
              <a:t> </a:t>
            </a:r>
            <a:r>
              <a:rPr lang="ru-RU" sz="2000" b="1" dirty="0"/>
              <a:t>Специализированные, например навигационные (с </a:t>
            </a:r>
            <a:r>
              <a:rPr lang="en-US" sz="2000" b="1" dirty="0"/>
              <a:t>GPS</a:t>
            </a:r>
            <a:r>
              <a:rPr lang="ru-RU" sz="2000" b="1" dirty="0"/>
              <a:t>); </a:t>
            </a:r>
            <a:r>
              <a:rPr lang="ru-RU" sz="2000" dirty="0"/>
              <a:t>кодирование данных, </a:t>
            </a:r>
            <a:r>
              <a:rPr lang="ru-RU" sz="2000" dirty="0" err="1"/>
              <a:t>медисопроцессоры</a:t>
            </a:r>
            <a:r>
              <a:rPr lang="ru-RU" sz="2000" dirty="0"/>
              <a:t>, </a:t>
            </a:r>
            <a:r>
              <a:rPr lang="ru-RU" sz="2000" dirty="0" err="1"/>
              <a:t>аудиосопроцессоры</a:t>
            </a:r>
            <a:r>
              <a:rPr lang="ru-RU" sz="2000" dirty="0"/>
              <a:t> и др.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dirty="0"/>
              <a:t> </a:t>
            </a:r>
            <a:r>
              <a:rPr lang="ru-RU" sz="2000" b="1" dirty="0"/>
              <a:t>Цифровые сигнальные процессоры</a:t>
            </a:r>
            <a:r>
              <a:rPr lang="ru-RU" sz="2000" dirty="0"/>
              <a:t> –аппаратное решение задач умножения с накоплением в цикле.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b="1" dirty="0" smtClean="0"/>
              <a:t> Коммуникационные</a:t>
            </a:r>
            <a:r>
              <a:rPr lang="ru-RU" sz="2000" dirty="0" smtClean="0"/>
              <a:t> </a:t>
            </a:r>
            <a:r>
              <a:rPr lang="ru-RU" sz="2000" dirty="0"/>
              <a:t>(поддержка сетевых интерфейсов и протоколов). Например (</a:t>
            </a:r>
            <a:r>
              <a:rPr lang="ru-RU" sz="2000" dirty="0" err="1"/>
              <a:t>Ethernet</a:t>
            </a:r>
            <a:r>
              <a:rPr lang="ru-RU" sz="2000" dirty="0"/>
              <a:t>, или беспроводных, например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GPRS</a:t>
            </a:r>
            <a:r>
              <a:rPr lang="ru-RU" sz="2000" dirty="0"/>
              <a:t>)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b="1" i="1" dirty="0"/>
              <a:t> Часть сопроцессоров может быть расположено внутри процессора или его ядер, другие могут быть вынесены наружу.</a:t>
            </a:r>
          </a:p>
          <a:p>
            <a:endParaRPr lang="ru-RU" sz="22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Типы архитектуры процессорных устройств по принципу разделения памяти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0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00599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Архитектура фон Неймана</a:t>
            </a:r>
            <a:r>
              <a:rPr lang="ru-RU" sz="2400" dirty="0"/>
              <a:t> – предполагает хранение программ и данных в общей памяти.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Наиболее характерна для процессоров, ориентированных на использование в компьютерах. 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Примером могут служить </a:t>
            </a:r>
            <a:r>
              <a:rPr lang="ru-RU" sz="2400" dirty="0" smtClean="0"/>
              <a:t>процессоры </a:t>
            </a:r>
            <a:r>
              <a:rPr lang="ru-RU" sz="2400" dirty="0"/>
              <a:t>семейства х86. </a:t>
            </a:r>
          </a:p>
          <a:p>
            <a:pPr>
              <a:spcBef>
                <a:spcPts val="332"/>
              </a:spcBef>
            </a:pP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5040560" cy="29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5FE50-7B94-4B1B-A952-510FA10BDFA2}"/>
              </a:ext>
            </a:extLst>
          </p:cNvPr>
          <p:cNvSpPr txBox="1"/>
          <p:nvPr/>
        </p:nvSpPr>
        <p:spPr>
          <a:xfrm>
            <a:off x="827584" y="58116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Современный вариант – </a:t>
            </a:r>
            <a:r>
              <a:rPr lang="ru-RU" b="1" dirty="0" err="1"/>
              <a:t>суперскалярная</a:t>
            </a:r>
            <a:r>
              <a:rPr lang="ru-RU" b="1" dirty="0"/>
              <a:t> архитектура – </a:t>
            </a:r>
          </a:p>
          <a:p>
            <a:r>
              <a:rPr lang="ru-RU" b="1" dirty="0"/>
              <a:t>	несколько АЛУ и сопроцессоров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5613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b="1" dirty="0"/>
              <a:t/>
            </a:r>
            <a:br>
              <a:rPr lang="ru-RU" b="1" dirty="0"/>
            </a:br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88632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Гарвардская архитектура</a:t>
            </a:r>
            <a:r>
              <a:rPr lang="ru-RU" sz="2400" dirty="0"/>
              <a:t> предполагает раздельное использование памяти программ и данных. </a:t>
            </a:r>
          </a:p>
          <a:p>
            <a:pPr>
              <a:spcBef>
                <a:spcPts val="332"/>
              </a:spcBef>
            </a:pPr>
            <a:r>
              <a:rPr lang="ru-RU" sz="2400" b="1" dirty="0"/>
              <a:t>используют для повышения быстродействия </a:t>
            </a:r>
            <a:r>
              <a:rPr lang="ru-RU" sz="2400" dirty="0"/>
              <a:t>системы за счёт разделения путей доступа к памяти программ и данных.</a:t>
            </a:r>
          </a:p>
          <a:p>
            <a:pPr lvl="1">
              <a:spcBef>
                <a:spcPts val="332"/>
              </a:spcBef>
            </a:pPr>
            <a:r>
              <a:rPr lang="ru-RU" sz="2000" dirty="0"/>
              <a:t>Позволяет организовать конвейер данных. </a:t>
            </a:r>
          </a:p>
          <a:p>
            <a:pPr>
              <a:spcBef>
                <a:spcPts val="332"/>
              </a:spcBef>
            </a:pPr>
            <a:r>
              <a:rPr lang="ru-RU" sz="2200" b="1" dirty="0"/>
              <a:t>Большинство специализированных микропроцессоров (особенно микроконтроллеры) имеют Гарвардскую архитектуру. </a:t>
            </a:r>
          </a:p>
          <a:p>
            <a:endParaRPr lang="ru-RU" sz="1800" b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12" y="3640816"/>
            <a:ext cx="421300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RISC Vs CI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0816"/>
            <a:ext cx="394335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51570"/>
            <a:ext cx="8363272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500" b="1" dirty="0"/>
              <a:t>Особенности гарвардской архитектуры - отдельной памяти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55650"/>
            <a:ext cx="8784976" cy="549767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Сокращает длину </a:t>
            </a:r>
            <a:r>
              <a:rPr lang="ru-RU" sz="2000" b="1" i="1" dirty="0"/>
              <a:t>команд</a:t>
            </a:r>
            <a:r>
              <a:rPr lang="ru-RU" sz="2000" b="1" dirty="0"/>
              <a:t>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Ускоряет поиска информации в </a:t>
            </a:r>
            <a:r>
              <a:rPr lang="ru-RU" sz="2000" b="1" i="1" dirty="0"/>
              <a:t>памяти данных</a:t>
            </a:r>
            <a:r>
              <a:rPr lang="ru-RU" sz="2000" b="1" dirty="0"/>
              <a:t>.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Использование единого адресного пространства приводит к увеличению формата </a:t>
            </a:r>
            <a:r>
              <a:rPr lang="ru-RU" sz="2000" i="1" dirty="0"/>
              <a:t>команд</a:t>
            </a:r>
            <a:r>
              <a:rPr lang="ru-RU" sz="2000" dirty="0"/>
              <a:t> за счет увеличения числа разрядов для адресации операндов.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Возможность </a:t>
            </a:r>
            <a:r>
              <a:rPr lang="ru-RU" sz="2000" b="1" dirty="0" smtClean="0"/>
              <a:t>параллельного</a:t>
            </a:r>
            <a:r>
              <a:rPr lang="en-US" sz="2000" b="1" dirty="0" smtClean="0"/>
              <a:t> </a:t>
            </a:r>
            <a:r>
              <a:rPr lang="ru-RU" sz="2000" b="1" dirty="0" smtClean="0"/>
              <a:t>(конвейерного) </a:t>
            </a:r>
            <a:r>
              <a:rPr lang="ru-RU" sz="2000" b="1" dirty="0"/>
              <a:t>выполнения операций.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Выборка</a:t>
            </a:r>
            <a:r>
              <a:rPr lang="ru-RU" sz="2000" dirty="0"/>
              <a:t> </a:t>
            </a:r>
            <a:r>
              <a:rPr lang="ru-RU" sz="2000" b="1" dirty="0"/>
              <a:t>следующей</a:t>
            </a:r>
            <a:r>
              <a:rPr lang="ru-RU" sz="2000" dirty="0"/>
              <a:t> </a:t>
            </a:r>
            <a:r>
              <a:rPr lang="ru-RU" sz="2000" b="1" dirty="0"/>
              <a:t>команды может происходить одновременно с выполнением предыдущей</a:t>
            </a:r>
            <a:r>
              <a:rPr lang="ru-RU" sz="2000" dirty="0"/>
              <a:t>, и нет необходимости останавливать процессор на время выборки команды.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u="sng" dirty="0"/>
              <a:t>Выполнение различных команд за одинаковое число тактов, что дает возможность более просто определить время выполнения циклов и критичных участков программы. </a:t>
            </a:r>
            <a:endParaRPr lang="ru-RU" sz="2000" dirty="0"/>
          </a:p>
          <a:p>
            <a:pPr marL="714375" indent="-352425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Большинство производителей современных </a:t>
            </a:r>
            <a:r>
              <a:rPr lang="ru-RU" sz="2000" dirty="0" smtClean="0"/>
              <a:t>микроконтроллеров, процессоров мобильных устройств, и т.д.,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M1</a:t>
            </a:r>
            <a:r>
              <a:rPr lang="ru-RU" sz="2000" dirty="0" smtClean="0"/>
              <a:t> </a:t>
            </a:r>
            <a:r>
              <a:rPr lang="ru-RU" sz="2000" dirty="0"/>
              <a:t>используют гарвардскую архитектуру. 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архитектуры Фон-Неймана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548" y="790575"/>
            <a:ext cx="8136904" cy="58067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Упрощение устройства процессора</a:t>
            </a:r>
            <a:r>
              <a:rPr lang="ru-RU" sz="2000" dirty="0"/>
              <a:t>,-обращение к одной общей памяти.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оперативное перераспределение ресурсов между областями программ и данных</a:t>
            </a:r>
            <a:r>
              <a:rPr lang="ru-RU" sz="2000" dirty="0"/>
              <a:t>, что повышает гибкость системы.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Архитектура последовательная</a:t>
            </a:r>
            <a:r>
              <a:rPr lang="ru-RU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Выполняемые действия определяются блоком управления и АЛУ. Центральный процессор выбирает и исполняет команды из памяти последовательно, адрес очередной команды задается «счетчиком адреса» в блоке управления.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Часто в процессоры встроены </a:t>
            </a:r>
            <a:r>
              <a:rPr lang="ru-RU" sz="2000" b="1" dirty="0"/>
              <a:t>сопроцессоры</a:t>
            </a:r>
            <a:r>
              <a:rPr lang="ru-RU" sz="2000" dirty="0"/>
              <a:t>, имеющие преимущества при решении определённого рода задач (например, для операций с плавающей запятой).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69159"/>
            <a:ext cx="4752528" cy="138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51720" y="618024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Блок-схема архитектуры центрального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737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Процессорных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dirty="0"/>
              <a:t>Магистраль или шина (</a:t>
            </a:r>
            <a:r>
              <a:rPr lang="ru-RU" sz="2000" b="1" dirty="0" err="1"/>
              <a:t>Bus</a:t>
            </a:r>
            <a:r>
              <a:rPr lang="ru-RU" sz="2000" b="1" dirty="0"/>
              <a:t>)</a:t>
            </a:r>
            <a:r>
              <a:rPr lang="ru-RU" sz="2000" dirty="0"/>
              <a:t> – группа линий передачи информации, объединенных общей функцией.</a:t>
            </a:r>
          </a:p>
          <a:p>
            <a:r>
              <a:rPr lang="ru-RU" sz="2000" b="1" dirty="0"/>
              <a:t>В общем случае у процессору требуется 3 шины – шина адреса, шина данных и шина управления. </a:t>
            </a:r>
          </a:p>
          <a:p>
            <a:pPr lvl="1"/>
            <a:r>
              <a:rPr lang="ru-RU" sz="2000" dirty="0"/>
              <a:t>Для снижения общего количества линий связи магистрали </a:t>
            </a:r>
            <a:r>
              <a:rPr lang="ru-RU" sz="2000" b="1" dirty="0"/>
              <a:t>часто применяется</a:t>
            </a:r>
            <a:r>
              <a:rPr lang="ru-RU" sz="2000" dirty="0"/>
              <a:t> </a:t>
            </a:r>
            <a:r>
              <a:rPr lang="ru-RU" sz="2000" b="1" i="1" dirty="0"/>
              <a:t>мультиплексирование</a:t>
            </a:r>
            <a:r>
              <a:rPr lang="ru-RU" sz="2000" dirty="0"/>
              <a:t>  </a:t>
            </a:r>
            <a:r>
              <a:rPr lang="ru-RU" sz="2000" i="1" dirty="0"/>
              <a:t>шин адреса</a:t>
            </a:r>
            <a:r>
              <a:rPr lang="ru-RU" sz="2000" dirty="0"/>
              <a:t> и </a:t>
            </a:r>
            <a:r>
              <a:rPr lang="ru-RU" sz="2000" i="1" dirty="0"/>
              <a:t>данных</a:t>
            </a:r>
            <a:r>
              <a:rPr lang="ru-RU" sz="2000" dirty="0"/>
              <a:t> в разные моменты времени. Для фиксации этих моментов (стробирования) служат специальные сигналы на </a:t>
            </a:r>
            <a:r>
              <a:rPr lang="ru-RU" sz="2000" i="1" dirty="0"/>
              <a:t>шине управления</a:t>
            </a:r>
            <a:r>
              <a:rPr lang="ru-RU" sz="2000" dirty="0"/>
              <a:t>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7056784" cy="2564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7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Шина адреса/данных – передача адреса (например 24 линии) затем данных (например 32 линии).</a:t>
            </a:r>
          </a:p>
          <a:p>
            <a:r>
              <a:rPr lang="ru-RU" sz="2000" b="1" i="1" dirty="0"/>
              <a:t>Шина управления (инструкций)</a:t>
            </a:r>
            <a:r>
              <a:rPr lang="ru-RU" sz="2000" dirty="0"/>
              <a:t> — это вспомогательная шина по которой передаются </a:t>
            </a:r>
            <a:r>
              <a:rPr lang="ru-RU" sz="2000" b="1" dirty="0"/>
              <a:t>управляющие и служебные сигналы</a:t>
            </a:r>
            <a:r>
              <a:rPr lang="ru-RU" sz="2000" dirty="0"/>
              <a:t>. Также сигналы с </a:t>
            </a:r>
            <a:r>
              <a:rPr lang="ru-RU" sz="2000" b="1" dirty="0"/>
              <a:t>внешних и внутренних источников</a:t>
            </a:r>
            <a:r>
              <a:rPr lang="ru-RU" sz="2000" dirty="0"/>
              <a:t>. </a:t>
            </a:r>
            <a:r>
              <a:rPr lang="ru-RU" sz="2000" b="1" i="1" dirty="0" smtClean="0"/>
              <a:t> Вызов </a:t>
            </a:r>
            <a:r>
              <a:rPr lang="ru-RU" sz="2000" b="1" i="1" dirty="0"/>
              <a:t>прерываний. </a:t>
            </a:r>
          </a:p>
          <a:p>
            <a:r>
              <a:rPr lang="ru-RU" sz="2000" dirty="0"/>
              <a:t>На пример, в момент ввода с клавиатуры или достижение определенного значения внутреннего таймера. Предполагается выполнение определённых действий по сигналам прерываний.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149080"/>
            <a:ext cx="5400600" cy="2132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4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Последовательные устройства гибкой логики. Понятие процессор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5328592"/>
          </a:xfrm>
        </p:spPr>
        <p:txBody>
          <a:bodyPr>
            <a:noAutofit/>
          </a:bodyPr>
          <a:lstStyle/>
          <a:p>
            <a:r>
              <a:rPr lang="ru-RU" sz="2000" b="1" i="1" dirty="0"/>
              <a:t>Процессор</a:t>
            </a:r>
            <a:r>
              <a:rPr lang="ru-RU" sz="2000" dirty="0"/>
              <a:t> – электронный блок либо интегральная схема (микропроцессор), исполняющая машинные инструкции (код программы), главная часть аппаратного обеспечения компьютера или программируемого логического контроллера.</a:t>
            </a:r>
          </a:p>
          <a:p>
            <a:pPr lvl="1"/>
            <a:r>
              <a:rPr lang="ru-RU" sz="2100" i="1" dirty="0"/>
              <a:t>Устройства типа процессор подчинены  т.н. </a:t>
            </a:r>
            <a:r>
              <a:rPr lang="ru-RU" sz="2100" b="1" i="1" dirty="0"/>
              <a:t>«принципу программного управления»</a:t>
            </a:r>
            <a:r>
              <a:rPr lang="ru-RU" sz="2100" i="1" dirty="0"/>
              <a:t>. </a:t>
            </a:r>
          </a:p>
          <a:p>
            <a:pPr lvl="2"/>
            <a:r>
              <a:rPr lang="ru-RU" sz="1700" i="1" dirty="0"/>
              <a:t>Процесс реализации функции в устройстве описывается в форме алгоритма, называемого </a:t>
            </a:r>
            <a:r>
              <a:rPr lang="ru-RU" sz="1700" b="1" i="1" dirty="0"/>
              <a:t>программой</a:t>
            </a:r>
            <a:r>
              <a:rPr lang="ru-RU" sz="1700" i="1" dirty="0"/>
              <a:t>. </a:t>
            </a:r>
            <a:endParaRPr lang="ru-RU" sz="1700" dirty="0"/>
          </a:p>
          <a:p>
            <a:endParaRPr lang="ru-RU" sz="2000" i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1" y="4365104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i="1" dirty="0"/>
              <a:t>Внутри центрального процессора быстрая память небольшого объема для хранения промежуточных результатов и команд управления – </a:t>
            </a:r>
            <a:r>
              <a:rPr lang="ru-RU" sz="2000" b="1" i="1" dirty="0"/>
              <a:t>КЭШ память</a:t>
            </a:r>
            <a:r>
              <a:rPr lang="ru-RU" sz="2000" i="1" dirty="0"/>
              <a:t>. </a:t>
            </a:r>
          </a:p>
          <a:p>
            <a:r>
              <a:rPr lang="ru-RU" sz="2000" dirty="0"/>
              <a:t>Операции чтения и записи с регистрами выполняются очень быстро, поскольку они находятся внутри центрального процессора. </a:t>
            </a:r>
          </a:p>
          <a:p>
            <a:pPr lvl="1"/>
            <a:r>
              <a:rPr lang="ru-RU" sz="2000" b="1" i="1" dirty="0"/>
              <a:t>Таким образом КЭШ решает проблему латентности данных.</a:t>
            </a:r>
          </a:p>
          <a:p>
            <a:r>
              <a:rPr lang="ru-RU" sz="2000" u="sng" dirty="0"/>
              <a:t>Кэш-память позволяет держать наиболее часто используемые и последние слова внутри центрального процессора и избегать (медленных) обращений к основной памяти.</a:t>
            </a:r>
          </a:p>
          <a:p>
            <a:pPr lvl="1"/>
            <a:r>
              <a:rPr lang="ru-RU" sz="2000" dirty="0"/>
              <a:t>Кэш-память работает как асинхронный буфер по отношению к ОЗУ</a:t>
            </a:r>
          </a:p>
          <a:p>
            <a:pPr lvl="1"/>
            <a:r>
              <a:rPr lang="ru-RU" sz="2000" dirty="0"/>
              <a:t>Скорость высокая за счет </a:t>
            </a:r>
            <a:r>
              <a:rPr lang="ru-RU" sz="2000" b="1" dirty="0"/>
              <a:t>ассоциативного  доступа </a:t>
            </a:r>
            <a:r>
              <a:rPr lang="ru-RU" sz="2000" dirty="0"/>
              <a:t>к памяти и ее небольшого объема</a:t>
            </a:r>
            <a:r>
              <a:rPr lang="en-US" sz="2000" dirty="0"/>
              <a:t>, </a:t>
            </a:r>
            <a:r>
              <a:rPr lang="ru-RU" sz="2000" dirty="0"/>
              <a:t>а</a:t>
            </a:r>
            <a:r>
              <a:rPr lang="en-US" sz="2000" dirty="0"/>
              <a:t> </a:t>
            </a:r>
            <a:r>
              <a:rPr lang="ru-RU" sz="2000" dirty="0"/>
              <a:t>также технологии </a:t>
            </a:r>
            <a:r>
              <a:rPr lang="en-US" sz="2000" dirty="0"/>
              <a:t>SRAM</a:t>
            </a:r>
            <a:r>
              <a:rPr lang="ru-RU" sz="2000" dirty="0"/>
              <a:t>.</a:t>
            </a:r>
            <a:endParaRPr lang="en-US" sz="2000" dirty="0"/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0" y="5085196"/>
            <a:ext cx="7097687" cy="1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6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b="1" dirty="0"/>
              <a:t>Кэш может быть многоуровневый. </a:t>
            </a:r>
          </a:p>
          <a:p>
            <a:pPr lvl="1"/>
            <a:r>
              <a:rPr lang="ru-RU" sz="2000" dirty="0"/>
              <a:t>Часто кэш двухуровневый </a:t>
            </a:r>
            <a:r>
              <a:rPr lang="en-US" sz="2000" dirty="0"/>
              <a:t>(L1, L2)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</a:t>
            </a:r>
            <a:r>
              <a:rPr lang="en-US" sz="2000" dirty="0"/>
              <a:t>L1 </a:t>
            </a:r>
            <a:r>
              <a:rPr lang="ru-RU" sz="2000" dirty="0"/>
              <a:t>может быть разделен - для хранения команд </a:t>
            </a:r>
            <a:r>
              <a:rPr lang="en-US" sz="2000" dirty="0"/>
              <a:t>L1C</a:t>
            </a:r>
            <a:r>
              <a:rPr lang="ru-RU" sz="2000" dirty="0"/>
              <a:t> и отдельно для хранения данных</a:t>
            </a:r>
            <a:r>
              <a:rPr lang="en-US" sz="2000" dirty="0"/>
              <a:t> L1D.</a:t>
            </a:r>
          </a:p>
          <a:p>
            <a:pPr lvl="1"/>
            <a:r>
              <a:rPr lang="ru-RU" sz="2000" dirty="0"/>
              <a:t> В ряде случаев вводят третий уровень </a:t>
            </a:r>
            <a:r>
              <a:rPr lang="en-US" sz="2000" dirty="0"/>
              <a:t>(L3)</a:t>
            </a:r>
            <a:r>
              <a:rPr lang="ru-RU" sz="2000" dirty="0"/>
              <a:t> для</a:t>
            </a:r>
            <a:r>
              <a:rPr lang="en-US" sz="2000" dirty="0"/>
              <a:t> </a:t>
            </a:r>
            <a:r>
              <a:rPr lang="ru-RU" sz="2000" dirty="0"/>
              <a:t>передачи данных между ядрами.</a:t>
            </a:r>
          </a:p>
          <a:p>
            <a:pPr lvl="1"/>
            <a:r>
              <a:rPr lang="ru-RU" sz="2000" dirty="0"/>
              <a:t>Бывают и более высокие уровни, последний часто называют </a:t>
            </a:r>
            <a:r>
              <a:rPr lang="en-US" sz="2000" dirty="0"/>
              <a:t>Last level cache (LLC).</a:t>
            </a:r>
            <a:endParaRPr lang="ru-RU" sz="2000" dirty="0"/>
          </a:p>
          <a:p>
            <a:pPr lvl="1"/>
            <a:r>
              <a:rPr lang="ru-RU" sz="2000" dirty="0"/>
              <a:t>Часто используется </a:t>
            </a:r>
            <a:r>
              <a:rPr lang="en-US" sz="2000" dirty="0" err="1"/>
              <a:t>victum</a:t>
            </a:r>
            <a:r>
              <a:rPr lang="en-US" sz="2000" dirty="0"/>
              <a:t> </a:t>
            </a:r>
            <a:r>
              <a:rPr lang="ru-RU" sz="2000" dirty="0"/>
              <a:t> стратегия, когда данные попадают в промежуточный кэш, а затем вытисняются в старший кэш. </a:t>
            </a:r>
          </a:p>
          <a:p>
            <a:pPr lvl="1"/>
            <a:r>
              <a:rPr lang="ru-RU" sz="2000" dirty="0"/>
              <a:t>Каждый уровень кэш-памяти дублирует предыдущий и дополняет его.</a:t>
            </a:r>
          </a:p>
          <a:p>
            <a:pPr lvl="1"/>
            <a:r>
              <a:rPr lang="ru-RU" sz="2000" dirty="0"/>
              <a:t>Также может быть </a:t>
            </a:r>
            <a:r>
              <a:rPr lang="en-US" sz="2000" dirty="0"/>
              <a:t>L4 </a:t>
            </a:r>
            <a:r>
              <a:rPr lang="ru-RU" sz="2000" dirty="0"/>
              <a:t>уровень </a:t>
            </a:r>
            <a:r>
              <a:rPr lang="en-US" sz="2000" dirty="0" err="1"/>
              <a:t>eRAM</a:t>
            </a:r>
            <a:r>
              <a:rPr lang="en-US" sz="2000" dirty="0"/>
              <a:t> – </a:t>
            </a:r>
            <a:r>
              <a:rPr lang="ru-RU" sz="2000" dirty="0"/>
              <a:t>небольшой объем </a:t>
            </a:r>
            <a:r>
              <a:rPr lang="en-US" sz="2000" dirty="0"/>
              <a:t>RAM </a:t>
            </a:r>
            <a:r>
              <a:rPr lang="ru-RU" sz="2000" dirty="0"/>
              <a:t>прикреплённый к процессору.</a:t>
            </a:r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КЭ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79" y="4509120"/>
            <a:ext cx="3299531" cy="22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Регистровая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5"/>
            <a:ext cx="8712968" cy="3888431"/>
          </a:xfrm>
        </p:spPr>
        <p:txBody>
          <a:bodyPr>
            <a:noAutofit/>
          </a:bodyPr>
          <a:lstStyle/>
          <a:p>
            <a:r>
              <a:rPr lang="ru-RU" sz="2000" dirty="0"/>
              <a:t>Набор регистров - отвечают за настройки процессора, контроль его текущего состояния и хранение операндов для работы с ними. Например:</a:t>
            </a:r>
          </a:p>
          <a:p>
            <a:pPr lvl="1"/>
            <a:r>
              <a:rPr lang="ru-RU" sz="2000" dirty="0"/>
              <a:t>Регистр со значением конца диапазона памяти для команд (сегмент команд),</a:t>
            </a:r>
          </a:p>
          <a:p>
            <a:pPr lvl="1"/>
            <a:r>
              <a:rPr lang="ru-RU" sz="2000" b="1" dirty="0"/>
              <a:t>Регистр нахождения процессора в прерывании (регистр флагов)</a:t>
            </a:r>
          </a:p>
          <a:p>
            <a:pPr lvl="1"/>
            <a:r>
              <a:rPr lang="ru-RU" sz="2000" b="1" dirty="0"/>
              <a:t>счетчик команд</a:t>
            </a:r>
            <a:r>
              <a:rPr lang="ru-RU" sz="2000" dirty="0"/>
              <a:t>, - какая по счету последовательная команда должна быть выполнена в настоящее время. </a:t>
            </a:r>
          </a:p>
          <a:p>
            <a:pPr lvl="1"/>
            <a:r>
              <a:rPr lang="ru-RU" sz="2000" dirty="0"/>
              <a:t>Регистр со значениями данных для текущей операции (регистры данных) и результата работы АЛУ (аккумулятор)</a:t>
            </a:r>
            <a:endParaRPr lang="en-US" sz="2000" dirty="0"/>
          </a:p>
          <a:p>
            <a:pPr lvl="1"/>
            <a:r>
              <a:rPr lang="ru-RU" sz="2000" dirty="0"/>
              <a:t>Специальные регистры указатели для работы со строками</a:t>
            </a:r>
          </a:p>
          <a:p>
            <a:pPr lvl="1"/>
            <a:r>
              <a:rPr lang="ru-RU" sz="2000" dirty="0"/>
              <a:t>Системные регистры GDTR, LDTR и IDTR для хранения базовых адресов таблиц дескрипторов - блоков памяти и прав доступа к ним ОС и приложений.</a:t>
            </a:r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108120-C334-4084-A456-D3BA12F1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47" y="4797152"/>
            <a:ext cx="6293433" cy="170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Функции устройство управления (УУ)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790575"/>
            <a:ext cx="8100900" cy="5616624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Формирование адрес команды, которая должна быть выполнена </a:t>
            </a:r>
          </a:p>
          <a:p>
            <a:pPr lvl="0"/>
            <a:r>
              <a:rPr lang="ru-RU" sz="2000" dirty="0"/>
              <a:t>Подача сигнала на чтение/запись содержимого ячейки запоминающего устройства (ЗУ).</a:t>
            </a:r>
          </a:p>
          <a:p>
            <a:pPr lvl="0"/>
            <a:r>
              <a:rPr lang="ru-RU" sz="2000" dirty="0"/>
              <a:t>Формирование адресов операндов и управляющие сигналы для их чтения из ЗУ и передачи в арифметико-логическое устройство (АЛУ). </a:t>
            </a:r>
          </a:p>
          <a:p>
            <a:pPr lvl="0"/>
            <a:r>
              <a:rPr lang="ru-RU" sz="2000" dirty="0"/>
              <a:t>Формирование признаков результата (знак, наличие переполнения, признак нуля и так далее) записываются во флаги. </a:t>
            </a:r>
          </a:p>
          <a:p>
            <a:pPr lvl="1"/>
            <a:r>
              <a:rPr lang="ru-RU" sz="2000" dirty="0"/>
              <a:t>Эта информация может использоваться при выполнении следующих команд программы, например команд условного перехода.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9" y="4200824"/>
            <a:ext cx="8122371" cy="2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Арифметико-логическое устройство </a:t>
            </a:r>
            <a:r>
              <a:rPr lang="en-US" sz="2800" b="1" dirty="0"/>
              <a:t>(ALU)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0"/>
            <a:ext cx="8100900" cy="5616624"/>
          </a:xfrm>
        </p:spPr>
        <p:txBody>
          <a:bodyPr>
            <a:noAutofit/>
          </a:bodyPr>
          <a:lstStyle/>
          <a:p>
            <a:r>
              <a:rPr lang="ru-RU" sz="1800" dirty="0"/>
              <a:t>АЛУ объединяет арифметические и логические операции.</a:t>
            </a:r>
          </a:p>
          <a:p>
            <a:pPr lvl="1"/>
            <a:r>
              <a:rPr lang="ru-RU" sz="1400" dirty="0"/>
              <a:t>Например, сложение, вычитание, сравнение величин, операции «И» и «ИЛИ».</a:t>
            </a:r>
          </a:p>
          <a:p>
            <a:r>
              <a:rPr lang="ru-RU" sz="1800" dirty="0"/>
              <a:t>Имеет два регистра операндов</a:t>
            </a:r>
            <a:endParaRPr lang="en-US" sz="1800" dirty="0"/>
          </a:p>
          <a:p>
            <a:r>
              <a:rPr lang="ru-RU" sz="1800" dirty="0"/>
              <a:t>Результат работы АЛУ может быть подан на шины данных или обратно в АЛУ</a:t>
            </a:r>
          </a:p>
          <a:p>
            <a:r>
              <a:rPr lang="ru-RU" sz="1800" dirty="0"/>
              <a:t>АЛУ имеет ряд флаг, соответствующих определённым событиям, например переполнению.</a:t>
            </a:r>
          </a:p>
          <a:p>
            <a:r>
              <a:rPr lang="ru-RU" sz="1800" dirty="0"/>
              <a:t>Часто к АЛУ добавляют сопроцессор для работы с числами с плавающей запятой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studfiles.net/html/1334/288/html_8AEcSwMmHn.jrIk/img-wR7IhB.png">
            <a:extLst>
              <a:ext uri="{FF2B5EF4-FFF2-40B4-BE49-F238E27FC236}">
                <a16:creationId xmlns:a16="http://schemas.microsoft.com/office/drawing/2014/main" id="{159B1494-FCEB-4D12-8575-28ED00EE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4262292"/>
            <a:ext cx="3929541" cy="18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f.ppt-online.org/files1/slide/y/Yingfka1XSA3KzwBZrRyNuQ7E2DGJsdvhWICmx/slide-4.jpg">
            <a:extLst>
              <a:ext uri="{FF2B5EF4-FFF2-40B4-BE49-F238E27FC236}">
                <a16:creationId xmlns:a16="http://schemas.microsoft.com/office/drawing/2014/main" id="{7BD47068-5C5F-441F-95F1-823EA1C75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15593" r="-1460" b="11312"/>
          <a:stretch/>
        </p:blipFill>
        <p:spPr bwMode="auto">
          <a:xfrm>
            <a:off x="107504" y="3980717"/>
            <a:ext cx="493204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Типы наборов команд </a:t>
            </a:r>
            <a:r>
              <a:rPr lang="ru-RU" dirty="0" smtClean="0"/>
              <a:t>процессоров</a:t>
            </a:r>
            <a:br>
              <a:rPr lang="ru-RU" dirty="0" smtClean="0"/>
            </a:br>
            <a:r>
              <a:rPr lang="ru-RU" dirty="0" smtClean="0"/>
              <a:t>Архитектуры наборов Команд</a:t>
            </a:r>
            <a:br>
              <a:rPr lang="ru-RU" dirty="0" smtClean="0"/>
            </a:br>
            <a:r>
              <a:rPr lang="en-US" dirty="0" smtClean="0"/>
              <a:t>Instruction Set Architecture, ISA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5900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1" dirty="0"/>
              <a:t>Программа</a:t>
            </a:r>
            <a:r>
              <a:rPr lang="ru-RU" sz="2000" dirty="0"/>
              <a:t> размещена в памяти команд (ПК). </a:t>
            </a:r>
          </a:p>
          <a:p>
            <a:pPr marL="0" indent="0">
              <a:buNone/>
            </a:pPr>
            <a:r>
              <a:rPr lang="ru-RU" sz="2000" dirty="0"/>
              <a:t>После запуска устройство  управления (УУ) начинает выполнять три действия: </a:t>
            </a:r>
          </a:p>
          <a:p>
            <a:pPr marL="400050" lvl="1" indent="0">
              <a:buNone/>
            </a:pPr>
            <a:r>
              <a:rPr lang="ru-RU" sz="1800" dirty="0"/>
              <a:t>1</a:t>
            </a:r>
            <a:r>
              <a:rPr lang="ru-RU" sz="2400" dirty="0"/>
              <a:t>) последовательную выборку команды из памяти команд; </a:t>
            </a:r>
          </a:p>
          <a:p>
            <a:pPr marL="400050" lvl="1" indent="0">
              <a:buNone/>
            </a:pPr>
            <a:r>
              <a:rPr lang="ru-RU" sz="2400" dirty="0"/>
              <a:t>2) декодирование (интерпретацию) кода команды;</a:t>
            </a:r>
          </a:p>
          <a:p>
            <a:pPr marL="400050" lvl="1" indent="0">
              <a:buNone/>
            </a:pPr>
            <a:r>
              <a:rPr lang="ru-RU" sz="2400" dirty="0"/>
              <a:t>3) выполнение операции, соответствующей команде в устройстве обработки (ОУ). </a:t>
            </a:r>
          </a:p>
          <a:p>
            <a:r>
              <a:rPr lang="ru-RU" sz="1800" b="1" i="1" dirty="0"/>
              <a:t>Команда или инструкция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, </a:t>
            </a:r>
            <a:r>
              <a:rPr lang="ru-RU" sz="1800" dirty="0" err="1"/>
              <a:t>Instruction</a:t>
            </a:r>
            <a:r>
              <a:rPr lang="ru-RU" sz="1800" dirty="0"/>
              <a:t>) – двоичный код, служащий для настройки программно-управляемого устройства на выполнение заданной операции.</a:t>
            </a:r>
          </a:p>
          <a:p>
            <a:r>
              <a:rPr lang="ru-RU" sz="1800" b="1" i="1" dirty="0"/>
              <a:t>Система команд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) 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1800" b="1" i="1" dirty="0"/>
              <a:t>Программа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Program</a:t>
            </a:r>
            <a:r>
              <a:rPr lang="ru-RU" sz="1800" dirty="0"/>
              <a:t>) – последовательность инструкций (команд) и логических условий, реализующих заданный алгоритм.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41680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236" y="839803"/>
            <a:ext cx="8424936" cy="5472608"/>
          </a:xfrm>
        </p:spPr>
        <p:txBody>
          <a:bodyPr>
            <a:noAutofit/>
          </a:bodyPr>
          <a:lstStyle/>
          <a:p>
            <a:r>
              <a:rPr lang="ru-RU" sz="2000" b="1" i="1" dirty="0"/>
              <a:t>Система команд </a:t>
            </a:r>
            <a:r>
              <a:rPr lang="ru-RU" sz="2000" dirty="0"/>
              <a:t>(</a:t>
            </a:r>
            <a:r>
              <a:rPr lang="ru-RU" sz="2000" dirty="0" err="1"/>
              <a:t>Command</a:t>
            </a:r>
            <a:r>
              <a:rPr lang="ru-RU" sz="2000" dirty="0"/>
              <a:t> </a:t>
            </a:r>
            <a:r>
              <a:rPr lang="ru-RU" sz="2000" dirty="0" err="1" smtClean="0"/>
              <a:t>set</a:t>
            </a:r>
            <a:r>
              <a:rPr lang="en-US" sz="2000" dirty="0" smtClean="0"/>
              <a:t>, </a:t>
            </a:r>
            <a:r>
              <a:rPr lang="en-US" sz="2000" dirty="0"/>
              <a:t>ISA, Instruction set architecture</a:t>
            </a:r>
            <a:r>
              <a:rPr lang="ru-RU" sz="2000" dirty="0" smtClean="0"/>
              <a:t>) </a:t>
            </a:r>
            <a:r>
              <a:rPr lang="ru-RU" sz="2000" dirty="0"/>
              <a:t>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2000" b="1" i="1" dirty="0"/>
              <a:t>Программа</a:t>
            </a:r>
            <a:r>
              <a:rPr lang="ru-RU" sz="2000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Program</a:t>
            </a:r>
            <a:r>
              <a:rPr lang="ru-RU" sz="2000" dirty="0"/>
              <a:t>) – последовательность инструкций (команд)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логических условий, реализующих заданный алгоритм</a:t>
            </a:r>
            <a:r>
              <a:rPr lang="ru-RU" sz="2100" dirty="0"/>
              <a:t>.</a:t>
            </a:r>
          </a:p>
          <a:p>
            <a:r>
              <a:rPr lang="ru-RU" sz="2100" b="1" dirty="0"/>
              <a:t>По типам </a:t>
            </a:r>
            <a:r>
              <a:rPr lang="ru-RU" sz="2100" b="1" dirty="0" smtClean="0"/>
              <a:t>команд</a:t>
            </a:r>
            <a:r>
              <a:rPr lang="en-US" sz="2100" b="1" dirty="0" smtClean="0"/>
              <a:t> (ISA)</a:t>
            </a:r>
            <a:r>
              <a:rPr lang="ru-RU" sz="2100" b="1" dirty="0" smtClean="0"/>
              <a:t> </a:t>
            </a:r>
            <a:r>
              <a:rPr lang="ru-RU" sz="2100" b="1" dirty="0"/>
              <a:t>процессоры делят на:</a:t>
            </a:r>
            <a:endParaRPr lang="ru-RU" sz="2100" dirty="0"/>
          </a:p>
          <a:p>
            <a:pPr lvl="1"/>
            <a:r>
              <a:rPr lang="en-US" sz="2100" b="1" i="1" dirty="0"/>
              <a:t>CISC</a:t>
            </a:r>
            <a:r>
              <a:rPr lang="en-US" sz="2100" dirty="0"/>
              <a:t> (Complex Instruction Set Computing) </a:t>
            </a:r>
            <a:r>
              <a:rPr lang="ru-RU" sz="2100" dirty="0"/>
              <a:t>с полным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</a:t>
            </a:r>
            <a:r>
              <a:rPr lang="en-US" sz="2100" dirty="0"/>
              <a:t>-</a:t>
            </a:r>
            <a:r>
              <a:rPr lang="ru-RU" sz="2100" dirty="0"/>
              <a:t>бором команд</a:t>
            </a:r>
            <a:r>
              <a:rPr lang="en-US" sz="2100" dirty="0"/>
              <a:t>; </a:t>
            </a:r>
            <a:r>
              <a:rPr lang="ru-RU" sz="2100" dirty="0" smtClean="0"/>
              <a:t> - Соответствует Фон-Нейману</a:t>
            </a:r>
            <a:endParaRPr lang="ru-RU" sz="2100" dirty="0"/>
          </a:p>
          <a:p>
            <a:pPr lvl="1"/>
            <a:r>
              <a:rPr lang="en-US" sz="2100" b="1" i="1" dirty="0"/>
              <a:t>RISC</a:t>
            </a:r>
            <a:r>
              <a:rPr lang="en-US" sz="2100" dirty="0"/>
              <a:t> (Reduced Instruction Set Computing) </a:t>
            </a:r>
            <a:r>
              <a:rPr lang="ru-RU" sz="2100" dirty="0"/>
              <a:t>с сокращенным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набором </a:t>
            </a:r>
            <a:r>
              <a:rPr lang="ru-RU" sz="2100" dirty="0"/>
              <a:t>команд</a:t>
            </a:r>
            <a:r>
              <a:rPr lang="en-US" sz="2100" dirty="0"/>
              <a:t>; </a:t>
            </a:r>
            <a:r>
              <a:rPr lang="ru-RU" sz="2100" dirty="0"/>
              <a:t>- Соответствует </a:t>
            </a:r>
            <a:r>
              <a:rPr lang="ru-RU" sz="2100" dirty="0" err="1" smtClean="0"/>
              <a:t>Гарворду</a:t>
            </a:r>
            <a:r>
              <a:rPr lang="ru-RU" sz="2100" dirty="0" smtClean="0"/>
              <a:t>/</a:t>
            </a:r>
            <a:r>
              <a:rPr lang="ru-RU" sz="2100" dirty="0" err="1" smtClean="0"/>
              <a:t>Постгарворду</a:t>
            </a:r>
            <a:endParaRPr lang="ru-RU" sz="2100" dirty="0"/>
          </a:p>
          <a:p>
            <a:pPr lvl="1"/>
            <a:r>
              <a:rPr lang="en-US" sz="2100" b="1" i="1" dirty="0"/>
              <a:t>MISC</a:t>
            </a:r>
            <a:r>
              <a:rPr lang="ru-RU" sz="2100" dirty="0"/>
              <a:t> (</a:t>
            </a:r>
            <a:r>
              <a:rPr lang="ru-RU" sz="2100" dirty="0" err="1"/>
              <a:t>Minimal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Set</a:t>
            </a:r>
            <a:r>
              <a:rPr lang="ru-RU" sz="2100" dirty="0"/>
              <a:t> </a:t>
            </a:r>
            <a:r>
              <a:rPr lang="ru-RU" sz="2100" dirty="0" err="1"/>
              <a:t>Computer</a:t>
            </a:r>
            <a:r>
              <a:rPr lang="ru-RU" sz="2100" dirty="0"/>
              <a:t>) с минимальным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набором </a:t>
            </a:r>
            <a:r>
              <a:rPr lang="ru-RU" sz="2100" dirty="0"/>
              <a:t>команд; - Соответствует </a:t>
            </a:r>
            <a:r>
              <a:rPr lang="ru-RU" sz="2100" dirty="0" err="1"/>
              <a:t>Гарворду</a:t>
            </a:r>
            <a:r>
              <a:rPr lang="ru-RU" sz="2100" dirty="0"/>
              <a:t>/</a:t>
            </a:r>
            <a:r>
              <a:rPr lang="ru-RU" sz="2100" dirty="0" err="1"/>
              <a:t>Постгарворду</a:t>
            </a:r>
            <a:endParaRPr lang="ru-RU" sz="2100" dirty="0"/>
          </a:p>
          <a:p>
            <a:pPr lvl="1"/>
            <a:r>
              <a:rPr lang="en-US" sz="2100" b="1" i="1" dirty="0"/>
              <a:t>VLIW</a:t>
            </a:r>
            <a:r>
              <a:rPr lang="ru-RU" sz="2100" b="1" i="1" dirty="0"/>
              <a:t> (</a:t>
            </a:r>
            <a:r>
              <a:rPr lang="ru-RU" sz="2100" dirty="0" err="1"/>
              <a:t>Very</a:t>
            </a:r>
            <a:r>
              <a:rPr lang="ru-RU" sz="2100" dirty="0"/>
              <a:t> </a:t>
            </a:r>
            <a:r>
              <a:rPr lang="ru-RU" sz="2100" dirty="0" err="1"/>
              <a:t>Long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Word</a:t>
            </a:r>
            <a:r>
              <a:rPr lang="ru-RU" sz="2100" dirty="0"/>
              <a:t>) (одна команда выполняется параллельно на нескольких процессорах).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- </a:t>
            </a:r>
            <a:r>
              <a:rPr lang="ru-RU" sz="2100" dirty="0"/>
              <a:t>Соответствует </a:t>
            </a:r>
            <a:r>
              <a:rPr lang="ru-RU" sz="2100" dirty="0" err="1"/>
              <a:t>Гарворду</a:t>
            </a:r>
            <a:r>
              <a:rPr lang="ru-RU" sz="2100" dirty="0"/>
              <a:t>/</a:t>
            </a:r>
            <a:r>
              <a:rPr lang="ru-RU" sz="2100" dirty="0" err="1"/>
              <a:t>Постгарворду</a:t>
            </a:r>
            <a:r>
              <a:rPr lang="ru-RU" sz="2100" dirty="0"/>
              <a:t> </a:t>
            </a:r>
            <a:r>
              <a:rPr lang="ru-RU" sz="2100" dirty="0" smtClean="0"/>
              <a:t>на базе </a:t>
            </a:r>
            <a:r>
              <a:rPr lang="en-US" sz="2100" dirty="0" smtClean="0"/>
              <a:t>RISC</a:t>
            </a:r>
            <a:endParaRPr lang="ru-RU" sz="2100" dirty="0" smtClean="0"/>
          </a:p>
          <a:p>
            <a:pPr lvl="1"/>
            <a:r>
              <a:rPr lang="ru-RU" sz="2100" b="1" dirty="0" smtClean="0"/>
              <a:t>Процессоры </a:t>
            </a:r>
            <a:r>
              <a:rPr lang="ru-RU" sz="2100" b="1" dirty="0"/>
              <a:t>с разными типами команд несовместимы</a:t>
            </a:r>
            <a:endParaRPr lang="ru-RU" sz="21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640960" cy="5616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CISC</a:t>
            </a:r>
            <a:r>
              <a:rPr lang="ru-RU" sz="2000" dirty="0"/>
              <a:t> (англ. </a:t>
            </a:r>
            <a:r>
              <a:rPr lang="ru-RU" sz="2000" dirty="0" err="1"/>
              <a:t>Complex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полным набором команд») – подразумевает, что все необходимые для машинного языка команды выполняются на аппаратном уровне.  </a:t>
            </a:r>
          </a:p>
          <a:p>
            <a:pPr marL="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Самый яркий пример CISC архитектуры — это x86 (он же IA-32) и x86_64 (он же AMD64).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нефиксированная  длина команд,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небольшое число регистров, многие из которых предназначены строго определенную функцию.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одна команда может быть заменена ей аналогичной, либо группой команд, выполняющих ту же функцию.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Характерный формат команды: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	«служебная инф.-Операция-операнд в памяти-операнд в регистре».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298922" cy="56166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CISC </a:t>
            </a:r>
            <a:r>
              <a:rPr lang="ru-RU" sz="2000" dirty="0"/>
              <a:t>система команд исторически появилась первой, по этому большинство  процессоров </a:t>
            </a:r>
            <a:r>
              <a:rPr lang="en-US" sz="2000" dirty="0"/>
              <a:t>CISC</a:t>
            </a:r>
            <a:r>
              <a:rPr lang="ru-RU" sz="2000" dirty="0"/>
              <a:t>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Процессоры </a:t>
            </a:r>
            <a:r>
              <a:rPr lang="ru-RU" sz="2000" i="1" dirty="0" err="1"/>
              <a:t>Intel</a:t>
            </a:r>
            <a:r>
              <a:rPr lang="ru-RU" sz="2000" i="1" dirty="0"/>
              <a:t>, начиная с процессора 486,  в RISC-ядро, которое выполняет простые (и обычно самые распространенные) команды за один машинный цикл,. В результате обычные команды выполняются быстро, а более сложные и редкие — медленно.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на выполнение даже самой короткой команды из системы CISC обычно тратится 4 такта.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Проблема </a:t>
            </a:r>
            <a:r>
              <a:rPr lang="en-US" sz="2000" i="1" dirty="0"/>
              <a:t>CISC – </a:t>
            </a:r>
            <a:r>
              <a:rPr lang="ru-RU" sz="2000" i="1" dirty="0"/>
              <a:t>часть </a:t>
            </a:r>
            <a:r>
              <a:rPr lang="en-US" sz="2000" i="1" dirty="0"/>
              <a:t>CISC </a:t>
            </a:r>
            <a:r>
              <a:rPr lang="ru-RU" sz="2000" i="1" dirty="0"/>
              <a:t>команд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не </a:t>
            </a:r>
            <a:r>
              <a:rPr lang="ru-RU" sz="2000" i="1" dirty="0"/>
              <a:t>используются компилятором,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по </a:t>
            </a:r>
            <a:r>
              <a:rPr lang="ru-RU" sz="2000" i="1" dirty="0"/>
              <a:t>этому в </a:t>
            </a:r>
            <a:r>
              <a:rPr lang="en-US" sz="2000" i="1" dirty="0"/>
              <a:t>RISC </a:t>
            </a:r>
            <a:r>
              <a:rPr lang="ru-RU" sz="2000" i="1" dirty="0"/>
              <a:t>от таких команд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отказались</a:t>
            </a:r>
            <a:r>
              <a:rPr lang="ru-RU" sz="2000" i="1" dirty="0"/>
              <a:t>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CISC architecture and RISC architecture | Journey Towards Completing a  Master Deg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1"/>
          <a:stretch/>
        </p:blipFill>
        <p:spPr bwMode="auto">
          <a:xfrm>
            <a:off x="5358009" y="3933056"/>
            <a:ext cx="3454961" cy="25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Принцип программного управления.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ru-RU" sz="2100" i="1" dirty="0"/>
              <a:t>Программа описывается в терминах команд и логических условий</a:t>
            </a:r>
            <a:endParaRPr lang="ru-RU" sz="2100" dirty="0"/>
          </a:p>
          <a:p>
            <a:pPr lvl="0">
              <a:spcBef>
                <a:spcPts val="1200"/>
              </a:spcBef>
            </a:pPr>
            <a:r>
              <a:rPr lang="ru-RU" sz="2100" dirty="0"/>
              <a:t>любая функция, является последовательностью элементарных действий – </a:t>
            </a:r>
            <a:r>
              <a:rPr lang="ru-RU" sz="2100" b="1" dirty="0"/>
              <a:t>операций</a:t>
            </a:r>
            <a:r>
              <a:rPr lang="ru-RU" sz="2100" dirty="0"/>
              <a:t>. </a:t>
            </a:r>
          </a:p>
          <a:p>
            <a:pPr lvl="0">
              <a:spcBef>
                <a:spcPts val="1200"/>
              </a:spcBef>
            </a:pPr>
            <a:r>
              <a:rPr lang="ru-RU" sz="2100" dirty="0"/>
              <a:t>Каждая операция задается </a:t>
            </a:r>
            <a:r>
              <a:rPr lang="ru-RU" sz="2100" b="1" dirty="0"/>
              <a:t>специальной инструкцией или командой</a:t>
            </a:r>
            <a:r>
              <a:rPr lang="ru-RU" sz="2100" dirty="0"/>
              <a:t>, служащей для настройки процессора на выполнение заданного элементарного действия;</a:t>
            </a:r>
          </a:p>
          <a:p>
            <a:pPr>
              <a:spcBef>
                <a:spcPts val="1200"/>
              </a:spcBef>
            </a:pPr>
            <a:r>
              <a:rPr lang="ru-RU" sz="2100" dirty="0"/>
              <a:t>.</a:t>
            </a:r>
            <a:r>
              <a:rPr lang="ru-RU" sz="2100" i="1" dirty="0"/>
              <a:t>Программа предварительно размещается в памяти устройства, а не вводится команда за командой в процессе его работы.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(англ. </a:t>
            </a:r>
            <a:r>
              <a:rPr lang="ru-RU" sz="2000" dirty="0" err="1"/>
              <a:t>Reduced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сокращённым набором команд») — архитектура процессора, в котором быстродействие увеличивается за счёт упрощения инструкций и их декодирования (упрощает УУ</a:t>
            </a:r>
            <a:r>
              <a:rPr lang="ru-RU" sz="2000" dirty="0" smtClean="0"/>
              <a:t>).</a:t>
            </a:r>
            <a:endParaRPr lang="en-US" sz="2000" dirty="0" smtClean="0"/>
          </a:p>
          <a:p>
            <a:pPr marL="40005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 smtClean="0"/>
              <a:t>Примеры </a:t>
            </a:r>
            <a:r>
              <a:rPr lang="en-US" sz="2000" dirty="0"/>
              <a:t>RISC</a:t>
            </a:r>
            <a:r>
              <a:rPr lang="ru-RU" sz="2000" dirty="0"/>
              <a:t>-архитектур: </a:t>
            </a:r>
            <a:r>
              <a:rPr lang="en-US" sz="2000" dirty="0"/>
              <a:t>PowerPC</a:t>
            </a:r>
            <a:r>
              <a:rPr lang="ru-RU" sz="2000" dirty="0"/>
              <a:t>, серия архитектур </a:t>
            </a:r>
            <a:r>
              <a:rPr lang="en-US" sz="2000" dirty="0"/>
              <a:t>ARM</a:t>
            </a:r>
            <a:r>
              <a:rPr lang="ru-RU" sz="2000" dirty="0"/>
              <a:t> (</a:t>
            </a:r>
            <a:r>
              <a:rPr lang="en-US" sz="2000" dirty="0"/>
              <a:t>ARM</a:t>
            </a:r>
            <a:r>
              <a:rPr lang="ru-RU" sz="2000" dirty="0"/>
              <a:t> </a:t>
            </a:r>
            <a:r>
              <a:rPr lang="en-US" sz="2000" dirty="0"/>
              <a:t>A7x</a:t>
            </a:r>
            <a:r>
              <a:rPr lang="ru-RU" sz="2000" dirty="0"/>
              <a:t>, </a:t>
            </a:r>
            <a:r>
              <a:rPr lang="en-US" sz="2000" dirty="0"/>
              <a:t>ARM5x</a:t>
            </a:r>
            <a:r>
              <a:rPr lang="ru-RU" sz="2000" dirty="0"/>
              <a:t>, </a:t>
            </a:r>
            <a:r>
              <a:rPr lang="en-US" sz="2000" dirty="0"/>
              <a:t>ARM</a:t>
            </a:r>
            <a:r>
              <a:rPr lang="ru-RU" sz="2000" dirty="0"/>
              <a:t>, </a:t>
            </a:r>
            <a:r>
              <a:rPr lang="en-US" sz="2000" dirty="0"/>
              <a:t>Cortex M</a:t>
            </a:r>
            <a:r>
              <a:rPr lang="ru-RU" sz="2000" dirty="0"/>
              <a:t>)</a:t>
            </a:r>
            <a:r>
              <a:rPr lang="en-US" sz="2000" dirty="0"/>
              <a:t>; MISC; RISC-V </a:t>
            </a:r>
            <a:r>
              <a:rPr lang="ru-RU" sz="2000" dirty="0"/>
              <a:t>(открытый набор команд) и многие другие –наиболее современный набор команд.</a:t>
            </a:r>
          </a:p>
          <a:p>
            <a:pPr marL="3429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Архитектура имеет постоянную длину команды и время выполнения один машинный цикл, работают только с регистрами.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Позволяет работать конвейером (то есть выполнять больше одной команды за один такт).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/>
              <a:t>RISC </a:t>
            </a:r>
            <a:r>
              <a:rPr lang="ru-RU" sz="2000" dirty="0"/>
              <a:t>имеет большее количество регистров, которые могут не иметь назначения и быть переназначены в ходе работы – они представляют собой регистровый файл.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Содержат набор простых, чаше встречающихся команд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по правилу 20-80) – то есть 20% от </a:t>
            </a:r>
            <a:r>
              <a:rPr lang="en-US" sz="2000" dirty="0"/>
              <a:t>CISC </a:t>
            </a:r>
            <a:r>
              <a:rPr lang="ru-RU" sz="2000" dirty="0"/>
              <a:t>команд.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Основной недостаток RISC архитектуры —   необходимость моделирования сложных команд.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Сборка сложных команд производится автоматическая из простых. 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Формат инструкции </a:t>
            </a:r>
          </a:p>
          <a:p>
            <a:pPr marL="896938" lvl="3" indent="-271463">
              <a:lnSpc>
                <a:spcPct val="110000"/>
              </a:lnSpc>
              <a:spcBef>
                <a:spcPts val="600"/>
              </a:spcBef>
            </a:pPr>
            <a:r>
              <a:rPr lang="ru-RU" dirty="0" err="1"/>
              <a:t>Служ</a:t>
            </a:r>
            <a:r>
              <a:rPr lang="ru-RU" dirty="0"/>
              <a:t>. Инф. – операция – регистр операнд – регистр операнд – регистр результат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en-US" sz="3200" b="1" dirty="0"/>
              <a:t>MISC</a:t>
            </a:r>
            <a:r>
              <a:rPr lang="ru-RU" sz="32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237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MISC (англ. </a:t>
            </a:r>
            <a:r>
              <a:rPr lang="ru-RU" sz="2000" dirty="0" err="1"/>
              <a:t>Minimal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минимальным набором команд»).</a:t>
            </a:r>
          </a:p>
          <a:p>
            <a:r>
              <a:rPr lang="ru-RU" sz="2000" dirty="0"/>
              <a:t>более простая архитектура чем </a:t>
            </a:r>
            <a:r>
              <a:rPr lang="en-US" sz="2000" dirty="0"/>
              <a:t>RISC</a:t>
            </a:r>
            <a:r>
              <a:rPr lang="ru-RU" sz="2000" dirty="0"/>
              <a:t>, используемая в первую очередь для уменьшения итоговой цены и энергопотребления и </a:t>
            </a:r>
            <a:r>
              <a:rPr lang="ru-RU" sz="2000" dirty="0" err="1"/>
              <a:t>габоритов</a:t>
            </a:r>
            <a:r>
              <a:rPr lang="ru-RU" sz="2000" dirty="0"/>
              <a:t> процессора. </a:t>
            </a:r>
          </a:p>
          <a:p>
            <a:r>
              <a:rPr lang="ru-RU" sz="2000" dirty="0"/>
              <a:t>Архитектура MISC строится на стековой вычислительной модели с ограниченным числом команд (примерно 20—30 команд).</a:t>
            </a:r>
          </a:p>
          <a:p>
            <a:pPr marL="742950" lvl="2" indent="-342900"/>
            <a:r>
              <a:rPr lang="ru-RU" sz="1800" dirty="0"/>
              <a:t>Может содержать в себе блок RISC, обрабатывающий в себе от 10 базовых команд (+, —, /, *, </a:t>
            </a:r>
            <a:r>
              <a:rPr lang="ru-RU" sz="1800" dirty="0" err="1"/>
              <a:t>if</a:t>
            </a:r>
            <a:r>
              <a:rPr lang="ru-RU" sz="1800" dirty="0"/>
              <a:t>, </a:t>
            </a:r>
            <a:r>
              <a:rPr lang="ru-RU" sz="1800" dirty="0" err="1"/>
              <a:t>else</a:t>
            </a:r>
            <a:r>
              <a:rPr lang="ru-RU" sz="1800" dirty="0"/>
              <a:t> &amp; </a:t>
            </a:r>
            <a:r>
              <a:rPr lang="ru-RU" sz="1800" dirty="0" err="1"/>
              <a:t>etc</a:t>
            </a:r>
            <a:r>
              <a:rPr lang="ru-RU" sz="1800" dirty="0"/>
              <a:t>), из которых формируются более сложные операции над значениями, методом ветвления полученных результатов в ПЗУ. </a:t>
            </a:r>
          </a:p>
          <a:p>
            <a:r>
              <a:rPr lang="ru-RU" sz="2000" dirty="0"/>
              <a:t>Используется в </a:t>
            </a:r>
            <a:r>
              <a:rPr lang="ru-RU" sz="2000" dirty="0" err="1"/>
              <a:t>IoT</a:t>
            </a:r>
            <a:r>
              <a:rPr lang="ru-RU" sz="2000" dirty="0"/>
              <a:t>-сегменте и недорогих компьютерах, например, роутерах.</a:t>
            </a:r>
          </a:p>
          <a:p>
            <a:r>
              <a:rPr lang="ru-RU" sz="2000" dirty="0"/>
              <a:t>Недостаток - сложность написания программ под различные процессоры. </a:t>
            </a:r>
          </a:p>
          <a:p>
            <a:pPr lvl="1"/>
            <a:r>
              <a:rPr lang="ru-RU" sz="1800" dirty="0"/>
              <a:t>Все нюансы по подбору методов вычисления и оптимизаций возлагались на плечи программистов.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VLIW</a:t>
            </a:r>
            <a:r>
              <a:rPr lang="ru-RU" sz="2800" dirty="0"/>
              <a:t> </a:t>
            </a:r>
            <a:r>
              <a:rPr lang="ru-RU" sz="2800" b="1" dirty="0"/>
              <a:t>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850" y="790575"/>
            <a:ext cx="8229600" cy="5734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VLIW </a:t>
            </a:r>
            <a:r>
              <a:rPr lang="ru-RU" sz="1800" dirty="0"/>
              <a:t>(англ. </a:t>
            </a:r>
            <a:r>
              <a:rPr lang="ru-RU" sz="1800" dirty="0" err="1"/>
              <a:t>Very</a:t>
            </a:r>
            <a:r>
              <a:rPr lang="ru-RU" sz="1800" dirty="0"/>
              <a:t> </a:t>
            </a:r>
            <a:r>
              <a:rPr lang="ru-RU" sz="1800" dirty="0" err="1"/>
              <a:t>Long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Word</a:t>
            </a:r>
            <a:r>
              <a:rPr lang="ru-RU" sz="1800" dirty="0"/>
              <a:t> — «очень длинная машинная команда») — архитектура процессоров с несколькими вычислительными устройствами</a:t>
            </a:r>
          </a:p>
          <a:p>
            <a:pPr marL="0" lvl="1" indent="0">
              <a:buNone/>
            </a:pPr>
            <a:r>
              <a:rPr lang="ru-RU" sz="1400" dirty="0"/>
              <a:t>Архитектура </a:t>
            </a:r>
            <a:r>
              <a:rPr lang="en-US" sz="1400" dirty="0"/>
              <a:t>VLIW </a:t>
            </a:r>
            <a:r>
              <a:rPr lang="ru-RU" sz="1400" dirty="0"/>
              <a:t>в терминах </a:t>
            </a:r>
            <a:r>
              <a:rPr lang="en-US" sz="1400" dirty="0"/>
              <a:t>Intel </a:t>
            </a:r>
            <a:r>
              <a:rPr lang="ru-RU" sz="1400" dirty="0"/>
              <a:t>называется EPIC (на самом деле </a:t>
            </a:r>
            <a:r>
              <a:rPr lang="en-US" sz="1400" dirty="0"/>
              <a:t>EPIC </a:t>
            </a:r>
            <a:r>
              <a:rPr lang="ru-RU" sz="1400" dirty="0"/>
              <a:t>имеет отличия в организации параллелизма).</a:t>
            </a:r>
            <a:endParaRPr lang="ru-RU" sz="1800" dirty="0"/>
          </a:p>
          <a:p>
            <a:pPr marL="0" lvl="1" indent="0">
              <a:buNone/>
            </a:pPr>
            <a:r>
              <a:rPr lang="ru-RU" sz="1600" dirty="0"/>
              <a:t>Примеры архитектуры: </a:t>
            </a:r>
            <a:r>
              <a:rPr lang="ru-RU" sz="1600" dirty="0" err="1"/>
              <a:t>Intel</a:t>
            </a:r>
            <a:r>
              <a:rPr lang="ru-RU" sz="1600" dirty="0"/>
              <a:t> </a:t>
            </a:r>
            <a:r>
              <a:rPr lang="ru-RU" sz="1600" dirty="0" err="1"/>
              <a:t>Itanium</a:t>
            </a:r>
            <a:r>
              <a:rPr lang="ru-RU" sz="1600" dirty="0"/>
              <a:t> (серверные процессоры </a:t>
            </a:r>
            <a:r>
              <a:rPr lang="en-US" sz="1600" dirty="0"/>
              <a:t>Intel Core</a:t>
            </a:r>
            <a:r>
              <a:rPr lang="ru-RU" sz="1600" dirty="0"/>
              <a:t>, архитектура </a:t>
            </a:r>
            <a:r>
              <a:rPr lang="en-US" sz="1600" dirty="0"/>
              <a:t>IA</a:t>
            </a:r>
            <a:r>
              <a:rPr lang="ru-RU" sz="1600" dirty="0"/>
              <a:t>-64), Эльбрус-3.</a:t>
            </a:r>
          </a:p>
          <a:p>
            <a:r>
              <a:rPr lang="ru-RU" sz="1800" dirty="0"/>
              <a:t>одна инструкция процессора содержит несколько операций, которые должны выполняться параллельно.</a:t>
            </a:r>
          </a:p>
          <a:p>
            <a:pPr lvl="1"/>
            <a:r>
              <a:rPr lang="ru-RU" sz="1400" dirty="0"/>
              <a:t>Каждая команда состоит из </a:t>
            </a:r>
            <a:r>
              <a:rPr lang="en-US" sz="1400" dirty="0"/>
              <a:t>RISC </a:t>
            </a:r>
            <a:r>
              <a:rPr lang="ru-RU" sz="1400" dirty="0"/>
              <a:t>подобных </a:t>
            </a:r>
            <a:r>
              <a:rPr lang="ru-RU" sz="1400" dirty="0" err="1"/>
              <a:t>суб</a:t>
            </a:r>
            <a:r>
              <a:rPr lang="ru-RU" sz="1400" dirty="0"/>
              <a:t>-команд.</a:t>
            </a:r>
          </a:p>
          <a:p>
            <a:pPr lvl="1"/>
            <a:r>
              <a:rPr lang="ru-RU" sz="1600" dirty="0"/>
              <a:t>По сути является архитектурой CISC со своим аналогом спекулятивного исполнения команд, спекуляция выполняется во время компиляции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ru-RU" sz="1800" dirty="0"/>
              <a:t>Компиляторы для процессоров этой архитектуры сильно привязаны к конкретным процессорам и работает как часть Устройства управления. </a:t>
            </a:r>
          </a:p>
          <a:p>
            <a:pPr lvl="1"/>
            <a:r>
              <a:rPr lang="ru-RU" sz="1600" dirty="0"/>
              <a:t>Например, в следующем поколении максимальная длина «очень длинной команды» может из условных 256 бит стать 512 бит, и исчезнет совместимость.</a:t>
            </a:r>
          </a:p>
          <a:p>
            <a:pPr lvl="1"/>
            <a:r>
              <a:rPr lang="ru-RU" sz="1600" dirty="0"/>
              <a:t>Ключевым отличием от суперскалярных процессоров является то, что для них загрузкой исполнительных устройств занимается часть процессора (планировщик), а загрузкой вычислительных устройств для VLIW-процессора занимается компилятор, на что отводится существенно больше времени (качество загрузки и, соответственно, производительность теоретически выше).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Параллелизм</a:t>
            </a:r>
            <a:r>
              <a:rPr lang="ru-RU" dirty="0"/>
              <a:t> процессорных архитектур</a:t>
            </a:r>
            <a:r>
              <a:rPr lang="en-US" dirty="0"/>
              <a:t> </a:t>
            </a:r>
            <a:r>
              <a:rPr lang="ru-RU" b="1" dirty="0"/>
              <a:t>на уровне команд </a:t>
            </a:r>
            <a:r>
              <a:rPr lang="ru-RU" b="1" dirty="0" smtClean="0"/>
              <a:t>  </a:t>
            </a:r>
            <a:r>
              <a:rPr lang="ru-RU" dirty="0" smtClean="0"/>
              <a:t>Микро-уровневый </a:t>
            </a:r>
            <a:r>
              <a:rPr lang="ru-RU" dirty="0"/>
              <a:t>Параллелизм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</a:t>
            </a:r>
            <a:r>
              <a:rPr lang="ru-RU" sz="2800" b="1" dirty="0" smtClean="0"/>
              <a:t>одного ядра </a:t>
            </a:r>
            <a:r>
              <a:rPr lang="ru-RU" sz="2800" b="1" dirty="0"/>
              <a:t>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5638717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Выборка команд из кэш памяти команд. </a:t>
            </a:r>
          </a:p>
          <a:p>
            <a:r>
              <a:rPr lang="ru-RU" sz="2000" dirty="0"/>
              <a:t>Декодирование команд. </a:t>
            </a:r>
          </a:p>
          <a:p>
            <a:pPr lvl="1" indent="-342900"/>
            <a:r>
              <a:rPr lang="ru-RU" sz="2000" dirty="0"/>
              <a:t>Разбиение команд на примитивные микрокоманды,</a:t>
            </a:r>
          </a:p>
          <a:p>
            <a:pPr lvl="2" indent="-342900"/>
            <a:r>
              <a:rPr lang="ru-RU" sz="1800" dirty="0"/>
              <a:t>воспринимаются функциональными устройствами процессора. </a:t>
            </a:r>
          </a:p>
          <a:p>
            <a:r>
              <a:rPr lang="ru-RU" sz="2000" dirty="0"/>
              <a:t>Микрокоманда получает из кэша данных свои операнды и готова к исполнению. </a:t>
            </a:r>
          </a:p>
          <a:p>
            <a:pPr lvl="1" indent="-342900"/>
            <a:r>
              <a:rPr lang="ru-RU" sz="2000" dirty="0"/>
              <a:t>Декодированные микрокоманды образуют в предпроцессоре очередь к исполнительным блокам.</a:t>
            </a:r>
          </a:p>
          <a:p>
            <a:pPr lvl="1" indent="-342900"/>
            <a:r>
              <a:rPr lang="ru-RU" sz="2000" dirty="0"/>
              <a:t> Исполнительные блоки в виде конвейеров</a:t>
            </a:r>
          </a:p>
          <a:p>
            <a:pPr lvl="1" indent="-342900"/>
            <a:r>
              <a:rPr lang="ru-RU" sz="2000" dirty="0"/>
              <a:t>Команды подаются на исполнительные блоки а по мере готовности их операндов.</a:t>
            </a:r>
          </a:p>
          <a:p>
            <a:pPr lvl="2" indent="-342900"/>
            <a:r>
              <a:rPr lang="ru-RU" sz="1800" dirty="0"/>
              <a:t>Неупорядоченное исполнение</a:t>
            </a:r>
          </a:p>
          <a:p>
            <a:pPr lvl="2" indent="-342900"/>
            <a:r>
              <a:rPr lang="ru-RU" sz="1800" dirty="0"/>
              <a:t>При этом ведется аппаратный контроль зависимостей команд.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21" y="1196759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56345"/>
            <a:ext cx="5832648" cy="5568999"/>
          </a:xfrm>
        </p:spPr>
        <p:txBody>
          <a:bodyPr>
            <a:noAutofit/>
          </a:bodyPr>
          <a:lstStyle/>
          <a:p>
            <a:r>
              <a:rPr lang="ru-RU" sz="2000" dirty="0"/>
              <a:t>Команды поступают в исполнительные блоки и выполняются. </a:t>
            </a:r>
          </a:p>
          <a:p>
            <a:pPr lvl="1" indent="-342900"/>
            <a:r>
              <a:rPr lang="ru-RU" sz="2000" dirty="0"/>
              <a:t>В силу различной скорости выполнения операций в конвейерах происходит переупорядочение команд и выдачи их результатов.</a:t>
            </a:r>
          </a:p>
          <a:p>
            <a:r>
              <a:rPr lang="ru-RU" sz="2000" dirty="0"/>
              <a:t> Постпроцессор следит за готовностью результатов на выходе исполнительных блоков и осуществляет возврат к естественной последовательности команд. </a:t>
            </a:r>
          </a:p>
          <a:p>
            <a:r>
              <a:rPr lang="ru-RU" sz="2000" dirty="0"/>
              <a:t>Результат данной команды считается готовым, если завершились все предыдущие команды и их результаты признаны готовыми.</a:t>
            </a:r>
          </a:p>
          <a:p>
            <a:pPr lvl="1"/>
            <a:r>
              <a:rPr lang="ru-RU" sz="1800" dirty="0"/>
              <a:t>Если в ходе исполнения возникает ошибка, то процессор переигрывает команду заново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98" y="1149134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5836"/>
            <a:ext cx="8229600" cy="719456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32948"/>
            <a:ext cx="8640960" cy="5688631"/>
          </a:xfrm>
        </p:spPr>
        <p:txBody>
          <a:bodyPr>
            <a:noAutofit/>
          </a:bodyPr>
          <a:lstStyle/>
          <a:p>
            <a:r>
              <a:rPr lang="ru-RU" sz="1800" dirty="0"/>
              <a:t>Исполнение </a:t>
            </a:r>
            <a:r>
              <a:rPr lang="en-US" sz="1800" dirty="0"/>
              <a:t>RISC </a:t>
            </a:r>
            <a:r>
              <a:rPr lang="ru-RU" sz="1800" dirty="0"/>
              <a:t>команд за один такт позволяет выполнять их конвейером. </a:t>
            </a:r>
          </a:p>
          <a:p>
            <a:pPr lvl="1"/>
            <a:r>
              <a:rPr lang="ru-RU" sz="1800" dirty="0"/>
              <a:t>Например 3-х ступенчатый конвейер, за один такт происходят операции выполнения команды, считывания операндов следующей(2-й) команды и считывания кода следующей через одну (3-й) команды.  </a:t>
            </a:r>
          </a:p>
          <a:p>
            <a:pPr lvl="1"/>
            <a:r>
              <a:rPr lang="ru-RU" sz="1800" dirty="0"/>
              <a:t>Другой пример 5 ступенчатый конвейер</a:t>
            </a:r>
          </a:p>
          <a:p>
            <a:pPr lvl="1"/>
            <a:r>
              <a:rPr lang="ru-RU" sz="1800" dirty="0"/>
              <a:t>В реальности </a:t>
            </a:r>
            <a:r>
              <a:rPr lang="en-US" sz="1800" dirty="0"/>
              <a:t>CISC </a:t>
            </a:r>
            <a:r>
              <a:rPr lang="ru-RU" sz="1800" dirty="0"/>
              <a:t>процессоры разбивают команды на несколько </a:t>
            </a:r>
            <a:r>
              <a:rPr lang="en-US" sz="1800" dirty="0"/>
              <a:t>RISC </a:t>
            </a:r>
            <a:r>
              <a:rPr lang="ru-RU" sz="1800" dirty="0"/>
              <a:t>микроопераций и выполняют их конвейером. </a:t>
            </a:r>
          </a:p>
          <a:p>
            <a:pPr lvl="1"/>
            <a:r>
              <a:rPr lang="ru-RU" sz="1800" dirty="0"/>
              <a:t>Реальные конвейеры могут содержать десятки </a:t>
            </a:r>
            <a:r>
              <a:rPr lang="ru-RU" sz="1800" dirty="0" err="1"/>
              <a:t>суб</a:t>
            </a:r>
            <a:r>
              <a:rPr lang="ru-RU" sz="1800" dirty="0"/>
              <a:t>-операций (</a:t>
            </a:r>
            <a:r>
              <a:rPr lang="ru-RU" sz="1800" dirty="0" err="1"/>
              <a:t>суперконвейер</a:t>
            </a:r>
            <a:r>
              <a:rPr lang="ru-RU" sz="1800" dirty="0"/>
              <a:t>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55392"/>
            <a:ext cx="4680520" cy="289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5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Конвейерная архитектура – </a:t>
            </a:r>
            <a:br>
              <a:rPr lang="ru-RU" sz="2800" b="1" dirty="0"/>
            </a:br>
            <a:r>
              <a:rPr lang="ru-RU" sz="2800" b="1" dirty="0"/>
              <a:t>предсказание переходов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119" y="1052736"/>
            <a:ext cx="8229600" cy="5205461"/>
          </a:xfrm>
        </p:spPr>
        <p:txBody>
          <a:bodyPr>
            <a:noAutofit/>
          </a:bodyPr>
          <a:lstStyle/>
          <a:p>
            <a:r>
              <a:rPr lang="ru-RU" sz="1800" dirty="0"/>
              <a:t>Конвейеризация – выполнение </a:t>
            </a:r>
            <a:r>
              <a:rPr lang="ru-RU" sz="1800" dirty="0" err="1"/>
              <a:t>суб</a:t>
            </a:r>
            <a:r>
              <a:rPr lang="ru-RU" sz="1800" dirty="0"/>
              <a:t>-операций одной операции так, чтобы все модули процессора были максимально заняты.</a:t>
            </a:r>
          </a:p>
          <a:p>
            <a:r>
              <a:rPr lang="ru-RU" sz="1800" dirty="0"/>
              <a:t>Для работы конвейера нужно знать очередь операций, по этому если в программе есть условные переходы, то на каждом из них (если его результат неизвестен) нужно сбрасывать конвейер. </a:t>
            </a:r>
          </a:p>
          <a:p>
            <a:r>
              <a:rPr lang="ru-RU" sz="1800" dirty="0"/>
              <a:t>Для того чтобы меньше сбрасывать конвейер переходы можно предсказывать или на уровне компилятора или динамически (подсчитывая вероятности переходов). Также могут быть исполнены сразу несколько ветвей переходов – т.н. спекулятивное исполнение инструкций.</a:t>
            </a:r>
            <a:endParaRPr lang="en-US" sz="1800" dirty="0"/>
          </a:p>
          <a:p>
            <a:r>
              <a:rPr lang="ru-RU" sz="1800" dirty="0"/>
              <a:t>Чаще всего в наст. Время используется динамическое предсказание. </a:t>
            </a:r>
          </a:p>
          <a:p>
            <a:r>
              <a:rPr lang="ru-RU" sz="1800" dirty="0"/>
              <a:t>Спекулятивный подход быстрее, но не безопасный.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5"/>
          <a:stretch/>
        </p:blipFill>
        <p:spPr bwMode="auto">
          <a:xfrm>
            <a:off x="624281" y="4716672"/>
            <a:ext cx="7628093" cy="108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9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Многопоточность – выполнение операций в нескольких виртуальных ядрах.</a:t>
            </a:r>
          </a:p>
          <a:p>
            <a:pPr marL="742950" lvl="2" indent="-342900"/>
            <a:r>
              <a:rPr lang="ru-RU" sz="2000" dirty="0"/>
              <a:t>многопоточность полезна когда одна из веток конвейера (или один из блоков в </a:t>
            </a:r>
            <a:r>
              <a:rPr lang="en-US" sz="2000" dirty="0"/>
              <a:t>SMT)</a:t>
            </a:r>
            <a:r>
              <a:rPr lang="ru-RU" sz="2000" dirty="0"/>
              <a:t> встала на длинной операции, вторая будет работать</a:t>
            </a:r>
            <a:r>
              <a:rPr lang="en-US" sz="2000" dirty="0"/>
              <a:t>.</a:t>
            </a:r>
            <a:endParaRPr lang="ru-RU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Могут быть главный и зависимый конвейеры (дополнительный – может отключаться в силу небезопасности)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937097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О машинном коде и языках программирования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568952" cy="57606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dirty="0"/>
              <a:t>На машинном уровне программа представляет собой набор аппаратно-выполняемых команд – </a:t>
            </a:r>
            <a:r>
              <a:rPr lang="ru-RU" sz="2100" b="1" u="sng" dirty="0"/>
              <a:t>машинный код</a:t>
            </a:r>
            <a:r>
              <a:rPr lang="ru-RU" sz="2100" dirty="0"/>
              <a:t>. </a:t>
            </a:r>
          </a:p>
          <a:p>
            <a:pPr lvl="3">
              <a:spcBef>
                <a:spcPts val="600"/>
              </a:spcBef>
            </a:pPr>
            <a:r>
              <a:rPr lang="ru-RU" sz="1700" dirty="0"/>
              <a:t>Примеры таких команд – сложение, умножение, логическое или, перенос значения из одной ячейки памяти в другую. </a:t>
            </a:r>
          </a:p>
          <a:p>
            <a:pPr lvl="2">
              <a:spcBef>
                <a:spcPts val="600"/>
              </a:spcBef>
            </a:pPr>
            <a:r>
              <a:rPr lang="ru-RU" sz="2100" i="1" dirty="0"/>
              <a:t>Каждая команда имеет свой кодовый номер и адреса двух ячеек – данных, для выполнения над ними определенного действия. </a:t>
            </a:r>
          </a:p>
          <a:p>
            <a:pPr lvl="3">
              <a:spcBef>
                <a:spcPts val="600"/>
              </a:spcBef>
            </a:pPr>
            <a:r>
              <a:rPr lang="ru-RU" sz="2100" u="sng" dirty="0"/>
              <a:t>Такие данные называются операндами</a:t>
            </a:r>
            <a:r>
              <a:rPr lang="ru-RU" sz="2100" dirty="0"/>
              <a:t>.</a:t>
            </a:r>
          </a:p>
          <a:p>
            <a:pPr lvl="2">
              <a:spcBef>
                <a:spcPts val="600"/>
              </a:spcBef>
            </a:pPr>
            <a:r>
              <a:rPr lang="ru-RU" sz="2000" u="sng" dirty="0"/>
              <a:t>Любая команда программы уровня выше машинного (начиная от ассемблера и до современных абстрактных языков) интерпретируется в машинный код для ее выполнения.  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782173"/>
            <a:ext cx="3020075" cy="19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r>
              <a:rPr lang="ru-RU" sz="2000" dirty="0"/>
              <a:t>Каждый </a:t>
            </a:r>
            <a:r>
              <a:rPr lang="ru-RU" sz="2000" dirty="0" err="1"/>
              <a:t>суб</a:t>
            </a:r>
            <a:r>
              <a:rPr lang="ru-RU" sz="2000" dirty="0"/>
              <a:t> конвейер содержит свой набор АЛУ. </a:t>
            </a:r>
          </a:p>
          <a:p>
            <a:pPr lvl="1"/>
            <a:r>
              <a:rPr lang="ru-RU" sz="2000" dirty="0"/>
              <a:t>Команды не всегда выполнялись по заданному порядку – может быть внеочередное исполнение команд в порядке удобном процессору.</a:t>
            </a:r>
          </a:p>
          <a:p>
            <a:pPr marL="457200" lvl="1" indent="0">
              <a:buNone/>
            </a:pPr>
            <a:r>
              <a:rPr lang="ru-RU" sz="2000" dirty="0"/>
              <a:t>Многопоточность работает на уровне </a:t>
            </a:r>
            <a:r>
              <a:rPr lang="en-US" sz="2000" dirty="0"/>
              <a:t>RISC </a:t>
            </a:r>
            <a:r>
              <a:rPr lang="ru-RU" sz="2000" dirty="0"/>
              <a:t>микроопераций</a:t>
            </a:r>
            <a:r>
              <a:rPr lang="en-US" sz="2000" dirty="0"/>
              <a:t> – </a:t>
            </a:r>
            <a:r>
              <a:rPr lang="ru-RU" sz="2000" dirty="0"/>
              <a:t>то есть одна или несколько </a:t>
            </a:r>
            <a:r>
              <a:rPr lang="en-US" sz="2000" dirty="0"/>
              <a:t>CISC </a:t>
            </a:r>
            <a:r>
              <a:rPr lang="ru-RU" sz="2000" dirty="0"/>
              <a:t>команд могут быть рассмотрены как один поток.</a:t>
            </a:r>
            <a:r>
              <a:rPr lang="en-US" sz="2000" dirty="0"/>
              <a:t> </a:t>
            </a: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899791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5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697" y="1052738"/>
            <a:ext cx="8496944" cy="4752523"/>
          </a:xfrm>
        </p:spPr>
        <p:txBody>
          <a:bodyPr>
            <a:noAutofit/>
          </a:bodyPr>
          <a:lstStyle/>
          <a:p>
            <a:r>
              <a:rPr lang="ru-RU" sz="1800" dirty="0"/>
              <a:t>Последовательная многопоточность </a:t>
            </a:r>
          </a:p>
          <a:p>
            <a:pPr lvl="1"/>
            <a:r>
              <a:rPr lang="ru-RU" sz="1800" dirty="0"/>
              <a:t>Грубо-зернистая – процессор выполняет поток пока не потребуется сложная </a:t>
            </a:r>
            <a:r>
              <a:rPr lang="ru-RU" sz="1800" dirty="0" err="1"/>
              <a:t>суб</a:t>
            </a:r>
            <a:r>
              <a:rPr lang="ru-RU" sz="1800" dirty="0"/>
              <a:t>-операция, затем процессор переключится на другой поток и будет ждать в нем возможности распараллелить </a:t>
            </a:r>
            <a:r>
              <a:rPr lang="ru-RU" sz="1800" dirty="0" err="1"/>
              <a:t>суб</a:t>
            </a:r>
            <a:r>
              <a:rPr lang="ru-RU" sz="1800" dirty="0"/>
              <a:t>-операции. – один поток на одном конвейере.</a:t>
            </a:r>
          </a:p>
          <a:p>
            <a:pPr lvl="1"/>
            <a:r>
              <a:rPr lang="ru-RU" sz="1800" dirty="0"/>
              <a:t>Мелко-зернистая – каждый такт процессор исполняет разные потоки (</a:t>
            </a:r>
            <a:r>
              <a:rPr lang="ru-RU" sz="1800" dirty="0" err="1"/>
              <a:t>переключатеся</a:t>
            </a:r>
            <a:r>
              <a:rPr lang="ru-RU" sz="1800" dirty="0"/>
              <a:t> между ними) – таким образом в среднем загрузка процессора максимальна – один поток может быть исполнен на нескольких </a:t>
            </a:r>
            <a:r>
              <a:rPr lang="ru-RU" sz="1800" dirty="0" err="1"/>
              <a:t>конвейрах</a:t>
            </a:r>
            <a:r>
              <a:rPr lang="ru-RU" sz="1800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 err="1"/>
              <a:t>Гиперпоточные</a:t>
            </a:r>
            <a:r>
              <a:rPr lang="ru-RU" sz="1800" dirty="0"/>
              <a:t> или </a:t>
            </a:r>
            <a:r>
              <a:rPr lang="en-US" sz="1800" dirty="0"/>
              <a:t>SMT (simultaneous multithreading) </a:t>
            </a:r>
            <a:r>
              <a:rPr lang="ru-RU" sz="1800" dirty="0"/>
              <a:t>процессоры имеют общий блок выборки команд, который  вызывает из памяти сразу по несколько команд из разных потоков. Распределение команд  по конвейерам происходит динамически по мере того, когда они свободны.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7348" y="5013176"/>
            <a:ext cx="8118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Альтернативным к многопоточности являются однопоточный процессор (например суперскалярный или </a:t>
            </a:r>
            <a:r>
              <a:rPr lang="en-US" dirty="0"/>
              <a:t>VLIW</a:t>
            </a:r>
            <a:r>
              <a:rPr lang="ru-RU" dirty="0"/>
              <a:t>) и многопроцессорные скалярные  однопоточные устройства.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5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643" y="321486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508" y="1196752"/>
            <a:ext cx="3780420" cy="5472608"/>
          </a:xfrm>
        </p:spPr>
        <p:txBody>
          <a:bodyPr>
            <a:noAutofit/>
          </a:bodyPr>
          <a:lstStyle/>
          <a:p>
            <a:r>
              <a:rPr lang="ru-RU" sz="1800" dirty="0"/>
              <a:t>Одновременная </a:t>
            </a:r>
            <a:r>
              <a:rPr lang="ru-RU" sz="1800" dirty="0" err="1"/>
              <a:t>многопоточонсть</a:t>
            </a:r>
            <a:r>
              <a:rPr lang="ru-RU" sz="1800" dirty="0"/>
              <a:t> может быть реализована только в </a:t>
            </a:r>
            <a:r>
              <a:rPr lang="ru-RU" sz="1800" dirty="0" err="1"/>
              <a:t>суперскалярном</a:t>
            </a:r>
            <a:r>
              <a:rPr lang="ru-RU" sz="1800" dirty="0"/>
              <a:t> процессоре и во </a:t>
            </a:r>
            <a:r>
              <a:rPr lang="en-US" sz="1800" dirty="0"/>
              <a:t>VLIW </a:t>
            </a:r>
            <a:r>
              <a:rPr lang="ru-RU" sz="1800" dirty="0"/>
              <a:t>процессоре. </a:t>
            </a:r>
          </a:p>
          <a:p>
            <a:r>
              <a:rPr lang="ru-RU" sz="1800" dirty="0"/>
              <a:t>Последовательная многопоточность может быть реализована в любом процессоре с несколькими конвейерами или несколькими ядрами.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Многоядерный процессор может быть рассмотрен как альтернатива многопоточному процессору – для процессора много потоков эквивалентны виртуальным ядрам.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s://www.ixbt.com/cpu/images/cpuspeed/sm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84784"/>
            <a:ext cx="4857802" cy="42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"/>
          <a:stretch/>
        </p:blipFill>
        <p:spPr bwMode="auto">
          <a:xfrm>
            <a:off x="2771800" y="2420888"/>
            <a:ext cx="5832648" cy="33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1268"/>
            <a:ext cx="9036496" cy="647448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 err="1"/>
              <a:t>Суперскалярная</a:t>
            </a:r>
            <a:r>
              <a:rPr lang="ru-RU" sz="3200" b="1" dirty="0"/>
              <a:t> 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16"/>
            <a:ext cx="8352928" cy="5616628"/>
          </a:xfrm>
        </p:spPr>
        <p:txBody>
          <a:bodyPr>
            <a:noAutofit/>
          </a:bodyPr>
          <a:lstStyle/>
          <a:p>
            <a:r>
              <a:rPr lang="ru-RU" sz="2000" dirty="0" err="1"/>
              <a:t>Суперскалярными</a:t>
            </a:r>
            <a:r>
              <a:rPr lang="ru-RU" sz="2000" dirty="0"/>
              <a:t> называют процессоры, способные запускать несколько команд (зачастую от четырех до шести) за один тактовый цикл.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600" dirty="0"/>
              <a:t>Параллельные команды не должны конфликтовать из-за ресурсов (например, регистров) и ни не должны зависеть от результата друг друга – для этого С1 блок выполняет контроль зависимостей команд и их стыковку.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12A1AC-CF42-4EC8-A3D2-A0746FD9BCA9}"/>
              </a:ext>
            </a:extLst>
          </p:cNvPr>
          <p:cNvSpPr/>
          <p:nvPr/>
        </p:nvSpPr>
        <p:spPr>
          <a:xfrm>
            <a:off x="601015" y="4629501"/>
            <a:ext cx="8416056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ru-RU" dirty="0"/>
              <a:t>В современных процессорах используются </a:t>
            </a:r>
          </a:p>
          <a:p>
            <a:r>
              <a:rPr lang="ru-RU" dirty="0"/>
              <a:t>суперскалярные архитектуры на основе конвейерных.</a:t>
            </a:r>
          </a:p>
          <a:p>
            <a:r>
              <a:rPr lang="en-US" dirty="0"/>
              <a:t>VLIW </a:t>
            </a:r>
            <a:r>
              <a:rPr lang="ru-RU" dirty="0"/>
              <a:t>подход альтернатива к </a:t>
            </a:r>
            <a:r>
              <a:rPr lang="ru-RU" dirty="0" err="1"/>
              <a:t>суперскалярному</a:t>
            </a:r>
            <a:r>
              <a:rPr lang="ru-RU" dirty="0"/>
              <a:t> подходу.</a:t>
            </a:r>
          </a:p>
          <a:p>
            <a:r>
              <a:rPr lang="en-US" dirty="0"/>
              <a:t>VLIW</a:t>
            </a:r>
            <a:r>
              <a:rPr lang="ru-RU" dirty="0"/>
              <a:t> подход – статический параллелизм. </a:t>
            </a:r>
          </a:p>
          <a:p>
            <a:r>
              <a:rPr lang="ru-RU" dirty="0" err="1"/>
              <a:t>Суперскалярный</a:t>
            </a:r>
            <a:r>
              <a:rPr lang="ru-RU" dirty="0"/>
              <a:t> подход– динамический параллелизм.</a:t>
            </a:r>
            <a:endParaRPr lang="ru-RU" dirty="0">
              <a:cs typeface="Calibri"/>
            </a:endParaRPr>
          </a:p>
          <a:p>
            <a:r>
              <a:rPr lang="en-US" dirty="0"/>
              <a:t>VLIW </a:t>
            </a:r>
            <a:r>
              <a:rPr lang="ru-RU" dirty="0" err="1"/>
              <a:t>паралеллизм</a:t>
            </a:r>
            <a:r>
              <a:rPr lang="ru-RU" dirty="0"/>
              <a:t> также использует многопоточный конвейер с предсказанием переходов, но наборы инструкций формируются 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2115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420" y="322931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90" y="1129143"/>
            <a:ext cx="4367882" cy="4838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812475"/>
            <a:ext cx="439248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большинства современных процессоров конвейер (микроархитектура) процессора включает </a:t>
            </a:r>
            <a:r>
              <a:rPr lang="ru-RU" b="1" dirty="0"/>
              <a:t>фронт-</a:t>
            </a:r>
            <a:r>
              <a:rPr lang="ru-RU" b="1" dirty="0" err="1"/>
              <a:t>енд</a:t>
            </a:r>
            <a:r>
              <a:rPr lang="ru-RU" b="1" dirty="0"/>
              <a:t>: </a:t>
            </a:r>
          </a:p>
          <a:p>
            <a:pPr lvl="1"/>
            <a:r>
              <a:rPr lang="ru-RU" dirty="0"/>
              <a:t>Захват</a:t>
            </a:r>
            <a:r>
              <a:rPr lang="en-US" dirty="0"/>
              <a:t> CSIC </a:t>
            </a:r>
            <a:r>
              <a:rPr lang="ru-RU" dirty="0"/>
              <a:t>инструкции </a:t>
            </a:r>
            <a:r>
              <a:rPr lang="en-US" dirty="0"/>
              <a:t>(fetch)</a:t>
            </a:r>
            <a:r>
              <a:rPr lang="ru-RU" dirty="0"/>
              <a:t> – красный блок</a:t>
            </a:r>
          </a:p>
          <a:p>
            <a:pPr lvl="1"/>
            <a:r>
              <a:rPr lang="ru-RU" dirty="0"/>
              <a:t>декодирование </a:t>
            </a:r>
            <a:r>
              <a:rPr lang="en-US" dirty="0"/>
              <a:t>RISC </a:t>
            </a:r>
            <a:r>
              <a:rPr lang="ru-RU" dirty="0"/>
              <a:t>микроопераций – фиолетовый блок).</a:t>
            </a:r>
          </a:p>
          <a:p>
            <a:r>
              <a:rPr lang="ru-RU" b="1" dirty="0"/>
              <a:t>И Бек-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en-US" dirty="0" err="1"/>
              <a:t>datapath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en-US" dirty="0"/>
              <a:t>– </a:t>
            </a:r>
            <a:r>
              <a:rPr lang="ru-RU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dirty="0"/>
              <a:t>операции исполнения (желтый, в том числе сопроцессоры, напр. </a:t>
            </a:r>
            <a:r>
              <a:rPr lang="en-US" dirty="0"/>
              <a:t>SSE, FMUL</a:t>
            </a:r>
            <a:r>
              <a:rPr lang="ru-RU" dirty="0"/>
              <a:t>) или работы с памятью (зеленый).</a:t>
            </a:r>
          </a:p>
          <a:p>
            <a:pPr marL="0" lvl="1"/>
            <a:r>
              <a:rPr lang="ru-RU" b="1" dirty="0" err="1"/>
              <a:t>Фрорнт</a:t>
            </a:r>
            <a:r>
              <a:rPr lang="en-US" b="1" dirty="0"/>
              <a:t>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en-US" b="1" dirty="0"/>
              <a:t>in</a:t>
            </a:r>
            <a:r>
              <a:rPr lang="ru-RU" b="1" dirty="0"/>
              <a:t>-</a:t>
            </a:r>
            <a:r>
              <a:rPr lang="en-US" b="1" dirty="0"/>
              <a:t>order</a:t>
            </a:r>
          </a:p>
          <a:p>
            <a:pPr marL="0" lvl="1"/>
            <a:r>
              <a:rPr lang="ru-RU" b="1" dirty="0" err="1"/>
              <a:t>Бэк-енд</a:t>
            </a:r>
            <a:r>
              <a:rPr lang="ru-RU" b="1" dirty="0"/>
              <a:t> суперскалярный </a:t>
            </a:r>
            <a:r>
              <a:rPr lang="en-US" b="1" dirty="0"/>
              <a:t>out-of-order</a:t>
            </a:r>
          </a:p>
          <a:p>
            <a:pPr marL="457200" lvl="2"/>
            <a:r>
              <a:rPr lang="ru-RU" b="1" dirty="0"/>
              <a:t>Многопоточность может быть полная или только для </a:t>
            </a:r>
            <a:r>
              <a:rPr lang="ru-RU" b="1" dirty="0" err="1"/>
              <a:t>бэк-енда</a:t>
            </a:r>
            <a:endParaRPr lang="ru-RU" b="1" dirty="0"/>
          </a:p>
          <a:p>
            <a:pPr marL="457200" lvl="2"/>
            <a:r>
              <a:rPr lang="ru-RU" sz="1600" dirty="0"/>
              <a:t>На иллюстрации один поток!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6171784"/>
            <a:ext cx="32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intel core i7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3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35" y="1003971"/>
            <a:ext cx="5289799" cy="41754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04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215" y="803649"/>
            <a:ext cx="3683070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600" dirty="0"/>
              <a:t>Для большинства современных процессоров конвейер (микроархитектура) процессора включает фронт-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</a:p>
          <a:p>
            <a:pPr lvl="1"/>
            <a:r>
              <a:rPr lang="ru-RU" sz="1600" dirty="0"/>
              <a:t>Захват</a:t>
            </a:r>
            <a:r>
              <a:rPr lang="en-US" sz="1600" dirty="0"/>
              <a:t> CSIC </a:t>
            </a:r>
            <a:r>
              <a:rPr lang="ru-RU" sz="1600" dirty="0"/>
              <a:t>инструкции </a:t>
            </a:r>
            <a:r>
              <a:rPr lang="en-US" sz="1600" dirty="0"/>
              <a:t>(fetch)</a:t>
            </a:r>
            <a:r>
              <a:rPr lang="ru-RU" sz="1600" dirty="0"/>
              <a:t> – красный блок</a:t>
            </a:r>
          </a:p>
          <a:p>
            <a:pPr lvl="1"/>
            <a:r>
              <a:rPr lang="ru-RU" sz="1600" dirty="0"/>
              <a:t>декодирование </a:t>
            </a:r>
            <a:r>
              <a:rPr lang="en-US" sz="1600" dirty="0"/>
              <a:t>RISC </a:t>
            </a:r>
            <a:r>
              <a:rPr lang="ru-RU" sz="1600" dirty="0"/>
              <a:t>микроопераций – фиолетовый блок).</a:t>
            </a:r>
          </a:p>
          <a:p>
            <a:r>
              <a:rPr lang="ru-RU" sz="1600" dirty="0"/>
              <a:t>И Бек-</a:t>
            </a:r>
            <a:r>
              <a:rPr lang="ru-RU" sz="1600" dirty="0" err="1"/>
              <a:t>енд</a:t>
            </a:r>
            <a:r>
              <a:rPr lang="ru-RU" sz="1600" dirty="0"/>
              <a:t> – </a:t>
            </a:r>
            <a:r>
              <a:rPr lang="en-US" sz="1600" dirty="0" err="1"/>
              <a:t>datapath</a:t>
            </a:r>
            <a:r>
              <a:rPr lang="en-US" sz="1600" dirty="0"/>
              <a:t> </a:t>
            </a:r>
            <a:endParaRPr lang="ru-RU" sz="1600" dirty="0"/>
          </a:p>
          <a:p>
            <a:pPr lvl="1"/>
            <a:r>
              <a:rPr lang="en-US" sz="1600" dirty="0"/>
              <a:t>– </a:t>
            </a:r>
            <a:r>
              <a:rPr lang="ru-RU" sz="1600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sz="1600" dirty="0"/>
              <a:t>операции исполнения (желтый, в том числе сопроцессоры, напр. </a:t>
            </a:r>
            <a:r>
              <a:rPr lang="en-US" sz="1600" dirty="0"/>
              <a:t>SSE, FMUL</a:t>
            </a:r>
            <a:r>
              <a:rPr lang="ru-RU" sz="1600" dirty="0"/>
              <a:t>) или работы с памятью (зеленый).</a:t>
            </a:r>
          </a:p>
          <a:p>
            <a:pPr marL="0" lvl="1"/>
            <a:r>
              <a:rPr lang="ru-RU" sz="1600" dirty="0" err="1"/>
              <a:t>Фрорнт</a:t>
            </a:r>
            <a:r>
              <a:rPr lang="ru-RU" sz="1600" dirty="0"/>
              <a:t> энд </a:t>
            </a:r>
            <a:r>
              <a:rPr lang="en-US" sz="1600" dirty="0"/>
              <a:t>in</a:t>
            </a:r>
            <a:r>
              <a:rPr lang="ru-RU" sz="1600" dirty="0"/>
              <a:t>-</a:t>
            </a:r>
            <a:r>
              <a:rPr lang="en-US" sz="1600" dirty="0"/>
              <a:t>order</a:t>
            </a:r>
          </a:p>
          <a:p>
            <a:pPr marL="0" lvl="1"/>
            <a:r>
              <a:rPr lang="ru-RU" sz="1600" dirty="0"/>
              <a:t>Бэк-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  <a:r>
              <a:rPr lang="ru-RU" sz="1600" dirty="0" err="1"/>
              <a:t>супрскалярный</a:t>
            </a:r>
            <a:r>
              <a:rPr lang="ru-RU" sz="1600" dirty="0"/>
              <a:t> </a:t>
            </a:r>
            <a:r>
              <a:rPr lang="en-US" sz="1600" dirty="0"/>
              <a:t>out-of-order</a:t>
            </a:r>
          </a:p>
          <a:p>
            <a:pPr marL="457200" lvl="2"/>
            <a:r>
              <a:rPr lang="ru-RU" sz="1400" dirty="0"/>
              <a:t>Многопоточность может быть полная или только для бэк-</a:t>
            </a:r>
            <a:r>
              <a:rPr lang="ru-RU" sz="1400" dirty="0" err="1"/>
              <a:t>енда</a:t>
            </a:r>
            <a:endParaRPr lang="ru-RU" sz="1400" dirty="0"/>
          </a:p>
          <a:p>
            <a:pPr marL="457200" lvl="2"/>
            <a:r>
              <a:rPr lang="ru-RU" sz="1400" dirty="0"/>
              <a:t>На иллюстрации один поток!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971539" y="5343189"/>
            <a:ext cx="28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AMD K6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6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b="1" dirty="0"/>
              <a:t>Параллелизм процессорных </a:t>
            </a:r>
            <a:r>
              <a:rPr lang="ru-RU" b="1" dirty="0" smtClean="0"/>
              <a:t>архитектур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err="1" smtClean="0"/>
              <a:t>Макроуровневый</a:t>
            </a:r>
            <a:r>
              <a:rPr lang="ru-RU" dirty="0"/>
              <a:t> Параллелизм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968" y="5877272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МРР— процессоры с массовым параллелизмом</a:t>
            </a:r>
            <a:endParaRPr lang="en-US" sz="1400" dirty="0"/>
          </a:p>
          <a:p>
            <a:r>
              <a:rPr lang="en-US" sz="1400" dirty="0"/>
              <a:t>COW – </a:t>
            </a:r>
            <a:r>
              <a:rPr lang="ru-RU" sz="1400" dirty="0"/>
              <a:t>кластеры рабочих </a:t>
            </a:r>
            <a:r>
              <a:rPr lang="ru-RU" sz="1400" dirty="0" smtClean="0"/>
              <a:t>станций. </a:t>
            </a:r>
            <a:r>
              <a:rPr lang="en-US" sz="1400" dirty="0" smtClean="0"/>
              <a:t>S </a:t>
            </a:r>
            <a:r>
              <a:rPr lang="en-US" sz="1400" dirty="0"/>
              <a:t>– </a:t>
            </a:r>
            <a:r>
              <a:rPr lang="ru-RU" sz="1400" dirty="0"/>
              <a:t>одно </a:t>
            </a:r>
            <a:r>
              <a:rPr lang="en-US" sz="1400" dirty="0"/>
              <a:t>(single), M – </a:t>
            </a:r>
            <a:r>
              <a:rPr lang="ru-RU" sz="1400" dirty="0"/>
              <a:t>много </a:t>
            </a:r>
            <a:r>
              <a:rPr lang="en-US" sz="1400" dirty="0"/>
              <a:t>(many); D – </a:t>
            </a:r>
            <a:r>
              <a:rPr lang="ru-RU" sz="1400" dirty="0"/>
              <a:t>данные </a:t>
            </a:r>
            <a:r>
              <a:rPr lang="en-US" sz="1400" dirty="0"/>
              <a:t>(data</a:t>
            </a:r>
            <a:r>
              <a:rPr lang="en-US" sz="1400" dirty="0" smtClean="0"/>
              <a:t>), </a:t>
            </a:r>
            <a:r>
              <a:rPr lang="en-US" sz="1400" dirty="0"/>
              <a:t>I </a:t>
            </a:r>
            <a:r>
              <a:rPr lang="ru-RU" sz="1400" dirty="0"/>
              <a:t>– инструкции </a:t>
            </a:r>
            <a:r>
              <a:rPr lang="en-US" sz="1400" dirty="0"/>
              <a:t>(instruction);</a:t>
            </a:r>
          </a:p>
          <a:p>
            <a:r>
              <a:rPr lang="ru-RU" sz="1400" dirty="0"/>
              <a:t>Например </a:t>
            </a:r>
            <a:r>
              <a:rPr lang="en-US" sz="1400" dirty="0"/>
              <a:t>SIMD – single input many data</a:t>
            </a:r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065988"/>
            <a:ext cx="5242716" cy="367052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052736"/>
            <a:ext cx="410445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Классификация </a:t>
            </a:r>
            <a:r>
              <a:rPr lang="ru-RU" sz="1600" dirty="0" err="1"/>
              <a:t>Флинна</a:t>
            </a:r>
            <a:r>
              <a:rPr lang="ru-RU" sz="1600" dirty="0"/>
              <a:t> – </a:t>
            </a:r>
            <a:r>
              <a:rPr lang="ru-RU" sz="1600" dirty="0" err="1"/>
              <a:t>таксонометрия</a:t>
            </a:r>
            <a:r>
              <a:rPr lang="ru-RU" sz="1600" dirty="0"/>
              <a:t> параллелизма на уровне данных. </a:t>
            </a:r>
          </a:p>
          <a:p>
            <a:pPr marL="0" indent="0">
              <a:buNone/>
            </a:pPr>
            <a:r>
              <a:rPr lang="en-US" sz="1600" dirty="0"/>
              <a:t>SISD</a:t>
            </a:r>
            <a:r>
              <a:rPr lang="ru-RU" sz="1600" dirty="0"/>
              <a:t> – скалярные процессоры</a:t>
            </a:r>
          </a:p>
          <a:p>
            <a:pPr marL="0" indent="0">
              <a:buNone/>
            </a:pPr>
            <a:r>
              <a:rPr lang="en-US" sz="1600" dirty="0"/>
              <a:t>MISD</a:t>
            </a:r>
            <a:r>
              <a:rPr lang="ru-RU" sz="1600" dirty="0"/>
              <a:t> – </a:t>
            </a:r>
            <a:r>
              <a:rPr lang="ru-RU" sz="1600" dirty="0" smtClean="0"/>
              <a:t>почти не используются (цели – предотвращение ошибки – расчет на нескольких ядрах; тензорные процессоры </a:t>
            </a:r>
            <a:br>
              <a:rPr lang="ru-RU" sz="1600" dirty="0" smtClean="0"/>
            </a:br>
            <a:r>
              <a:rPr lang="ru-RU" sz="1600" dirty="0" smtClean="0"/>
              <a:t>но только в некоторым смысле)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SIMD</a:t>
            </a:r>
            <a:r>
              <a:rPr lang="ru-RU" sz="1600" dirty="0"/>
              <a:t> – векторная и матричная </a:t>
            </a:r>
            <a:r>
              <a:rPr lang="ru-RU" sz="1600" dirty="0" smtClean="0"/>
              <a:t>архитектуры (</a:t>
            </a:r>
            <a:r>
              <a:rPr lang="en-US" sz="1600" dirty="0" smtClean="0"/>
              <a:t>SIMT – </a:t>
            </a:r>
            <a:r>
              <a:rPr lang="ru-RU" sz="1600" dirty="0" smtClean="0"/>
              <a:t>поток инструкций много данных)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MIMD</a:t>
            </a:r>
            <a:r>
              <a:rPr lang="ru-RU" sz="16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r>
              <a:rPr lang="en-US" sz="1600" dirty="0"/>
              <a:t>UMA— </a:t>
            </a:r>
            <a:r>
              <a:rPr lang="en-US" sz="1600" dirty="0" err="1"/>
              <a:t>архитектура</a:t>
            </a:r>
            <a:r>
              <a:rPr lang="en-US" sz="1600" dirty="0"/>
              <a:t> с </a:t>
            </a:r>
            <a:r>
              <a:rPr lang="en-US" sz="1600" dirty="0" err="1"/>
              <a:t>однородным</a:t>
            </a:r>
            <a:r>
              <a:rPr lang="en-US" sz="1600" dirty="0"/>
              <a:t> </a:t>
            </a:r>
            <a:r>
              <a:rPr lang="ru-RU" sz="1600" dirty="0"/>
              <a:t> </a:t>
            </a:r>
            <a:r>
              <a:rPr lang="en-US" sz="1600" dirty="0" err="1"/>
              <a:t>доступом</a:t>
            </a:r>
            <a:r>
              <a:rPr lang="en-US" sz="1600" dirty="0"/>
              <a:t> к </a:t>
            </a:r>
            <a:r>
              <a:rPr lang="en-US" sz="1600" dirty="0" err="1"/>
              <a:t>памяти</a:t>
            </a:r>
            <a:r>
              <a:rPr lang="en-US" sz="1600" dirty="0"/>
              <a:t> </a:t>
            </a:r>
            <a:r>
              <a:rPr lang="ru-RU" sz="1600" dirty="0"/>
              <a:t>  - Часто представляет собой </a:t>
            </a:r>
            <a:r>
              <a:rPr lang="en-US" sz="1600" dirty="0"/>
              <a:t>SMP (</a:t>
            </a:r>
            <a:r>
              <a:rPr lang="ru-RU" sz="1600" dirty="0"/>
              <a:t>симметричный доступ к памяти процессоров на одной шине</a:t>
            </a:r>
            <a:r>
              <a:rPr lang="en-US" sz="1600" dirty="0"/>
              <a:t>)</a:t>
            </a:r>
            <a:r>
              <a:rPr lang="ru-RU" sz="1600" dirty="0"/>
              <a:t>.</a:t>
            </a:r>
            <a:r>
              <a:rPr lang="en-US" sz="1600" dirty="0"/>
              <a:t> 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NUMA - </a:t>
            </a:r>
            <a:r>
              <a:rPr lang="ru-RU" sz="1600" dirty="0"/>
              <a:t>с неоднородным доступом к памяти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COMA - </a:t>
            </a:r>
            <a:r>
              <a:rPr lang="ru-RU" sz="1600" dirty="0"/>
              <a:t>с доступом только к кэш-памяти</a:t>
            </a:r>
            <a:r>
              <a:rPr lang="ru-RU" sz="1500" dirty="0" smtClean="0"/>
              <a:t>.</a:t>
            </a:r>
          </a:p>
          <a:p>
            <a:pPr marL="0" indent="0">
              <a:buNone/>
            </a:pPr>
            <a:endParaRPr lang="ru-RU" sz="1500" dirty="0"/>
          </a:p>
          <a:p>
            <a:pPr marL="0" indent="0">
              <a:buNone/>
            </a:pPr>
            <a:r>
              <a:rPr lang="en-US" sz="1500" dirty="0" smtClean="0"/>
              <a:t>SISD, MISD, SIMD </a:t>
            </a:r>
            <a:r>
              <a:rPr lang="ru-RU" sz="1500" dirty="0" smtClean="0"/>
              <a:t>могут быть параллелизмом как на уровне команд (внутри процессора), так и на уровне процессоров – то внешними сопроцессорами. </a:t>
            </a:r>
            <a:endParaRPr lang="en-US" sz="1500" dirty="0"/>
          </a:p>
          <a:p>
            <a:pPr marL="0" indent="0">
              <a:buNone/>
            </a:pPr>
            <a:endParaRPr lang="ru-RU" sz="15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524328" y="4756286"/>
            <a:ext cx="16516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Грубозернистый </a:t>
            </a:r>
            <a:br>
              <a:rPr lang="ru-RU" sz="1600" dirty="0" smtClean="0"/>
            </a:br>
            <a:r>
              <a:rPr lang="ru-RU" sz="1600" dirty="0" smtClean="0"/>
              <a:t>параллелизм</a:t>
            </a:r>
          </a:p>
          <a:p>
            <a:r>
              <a:rPr lang="ru-RU" sz="1600" dirty="0" smtClean="0"/>
              <a:t>(на уровне ОС)</a:t>
            </a:r>
          </a:p>
          <a:p>
            <a:r>
              <a:rPr lang="ru-RU" sz="1600" dirty="0" smtClean="0"/>
              <a:t>Разная память 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27984" y="4650751"/>
            <a:ext cx="29224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Мелкозернистый </a:t>
            </a:r>
            <a:br>
              <a:rPr lang="ru-RU" sz="1600" dirty="0" smtClean="0"/>
            </a:br>
            <a:r>
              <a:rPr lang="ru-RU" sz="1600" dirty="0" smtClean="0"/>
              <a:t>параллелизм (на уровне шины </a:t>
            </a:r>
            <a:br>
              <a:rPr lang="ru-RU" sz="1600" dirty="0" smtClean="0"/>
            </a:br>
            <a:r>
              <a:rPr lang="ru-RU" sz="1600" dirty="0" smtClean="0"/>
              <a:t>межпроцессорного </a:t>
            </a:r>
            <a:br>
              <a:rPr lang="ru-RU" sz="1600" dirty="0" smtClean="0"/>
            </a:br>
            <a:r>
              <a:rPr lang="ru-RU" sz="1600" dirty="0" smtClean="0"/>
              <a:t>взаимодействия)</a:t>
            </a:r>
          </a:p>
          <a:p>
            <a:r>
              <a:rPr lang="ru-RU" sz="1600" dirty="0" smtClean="0"/>
              <a:t>Одна память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83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32" name="Picture 8" descr="Single Instruction Single Data - an overview | ScienceDirect Top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559511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4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3402378" cy="547260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sz="1800" dirty="0"/>
              <a:t>Классификация </a:t>
            </a:r>
            <a:r>
              <a:rPr lang="ru-RU" sz="1800" dirty="0" err="1"/>
              <a:t>Флинна</a:t>
            </a:r>
            <a:endParaRPr lang="ru-RU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SISD</a:t>
            </a:r>
            <a:r>
              <a:rPr lang="ru-RU" sz="1800" dirty="0"/>
              <a:t> – скалярные процессоры, напр. «чистая архитектура Фон-Неймана».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MISD</a:t>
            </a:r>
            <a:r>
              <a:rPr lang="ru-RU" sz="1800" dirty="0"/>
              <a:t> – </a:t>
            </a:r>
            <a:r>
              <a:rPr lang="en-US" sz="1800" dirty="0"/>
              <a:t> </a:t>
            </a:r>
            <a:r>
              <a:rPr lang="ru-RU" sz="1800" dirty="0"/>
              <a:t>не используются, только в некоторых спец. Применениях.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SIMD</a:t>
            </a:r>
            <a:r>
              <a:rPr lang="ru-RU" sz="1800" dirty="0"/>
              <a:t> – векторная и матричные архитектуры (а также графические ускорители)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MIMD</a:t>
            </a:r>
            <a:r>
              <a:rPr lang="ru-RU" sz="18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56" y="1196752"/>
            <a:ext cx="45148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941168"/>
            <a:ext cx="460354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4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i="1" dirty="0"/>
              <a:t>Устройство, объединяющие процессор и периферийные модули называется электронно-вычислительной машиной (ЭВМ) 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http://lib.znate.ru/pars_docs/refs/252/251904/251904_html_m13f2f14d.gif">
            <a:extLst>
              <a:ext uri="{FF2B5EF4-FFF2-40B4-BE49-F238E27FC236}">
                <a16:creationId xmlns:a16="http://schemas.microsoft.com/office/drawing/2014/main" id="{CB08EA72-7870-4FC0-9AEC-BC91DAB0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64267"/>
            <a:ext cx="6476732" cy="39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79363"/>
            <a:ext cx="4752528" cy="1382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0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400" b="1" dirty="0"/>
              <a:t>SIMD</a:t>
            </a:r>
            <a:r>
              <a:rPr lang="ru-RU" sz="2400" b="1" dirty="0"/>
              <a:t> и </a:t>
            </a:r>
            <a:r>
              <a:rPr lang="en-US" sz="2400" b="1" dirty="0"/>
              <a:t>SPMD</a:t>
            </a:r>
            <a:r>
              <a:rPr lang="ru-RU" sz="2400" b="1" dirty="0"/>
              <a:t>-процессор </a:t>
            </a:r>
            <a:r>
              <a:rPr lang="ru-RU" sz="2400" dirty="0"/>
              <a:t>(</a:t>
            </a:r>
            <a:r>
              <a:rPr lang="en-US" sz="2400" dirty="0"/>
              <a:t>Single Instruction (Program)</a:t>
            </a:r>
            <a:r>
              <a:rPr lang="ru-RU" sz="2400" dirty="0"/>
              <a:t>-</a:t>
            </a:r>
            <a:r>
              <a:rPr lang="en-US" sz="2400" dirty="0"/>
              <a:t>stream Multiple Data</a:t>
            </a:r>
            <a:r>
              <a:rPr lang="ru-RU" sz="2400" dirty="0"/>
              <a:t>-</a:t>
            </a:r>
            <a:r>
              <a:rPr lang="en-US" sz="2400" dirty="0"/>
              <a:t>stream</a:t>
            </a:r>
            <a:r>
              <a:rPr lang="ru-RU" sz="2400" dirty="0"/>
              <a:t> — один поток команд с несколькими потоками данных или программами)</a:t>
            </a:r>
            <a:r>
              <a:rPr lang="en-US" sz="2400" dirty="0"/>
              <a:t> </a:t>
            </a:r>
            <a:r>
              <a:rPr lang="ru-RU" sz="2400" dirty="0"/>
              <a:t> состоит из большого числа сходных процессоров, которые выполняют одну и ту же последовательность команд применительно к разным наборам данных.</a:t>
            </a:r>
          </a:p>
          <a:p>
            <a:pPr lvl="1"/>
            <a:r>
              <a:rPr lang="ru-RU" sz="1800" dirty="0"/>
              <a:t>Часто одни и те же вычисления многократно повторяются с разными наборами данных. Упорядоченность и структурированность программ, предназначенных для выполнения такого рода вычислений, очень удобны в плане ускорения вычислений за счет параллельной обработки команд (пример видеокарты).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31697"/>
            <a:ext cx="4680520" cy="211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3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векторный процессор</a:t>
            </a:r>
            <a:r>
              <a:rPr lang="ru-RU" sz="2400" dirty="0"/>
              <a:t> (</a:t>
            </a:r>
            <a:r>
              <a:rPr lang="ru-RU" sz="2400" dirty="0" err="1"/>
              <a:t>vector</a:t>
            </a:r>
            <a:r>
              <a:rPr lang="ru-RU" sz="2400" dirty="0"/>
              <a:t> </a:t>
            </a:r>
            <a:r>
              <a:rPr lang="ru-RU" sz="2400" dirty="0" err="1"/>
              <a:t>processor</a:t>
            </a:r>
            <a:r>
              <a:rPr lang="ru-RU" sz="2400" dirty="0"/>
              <a:t>) также эффективен при выполнении последовательности операций над парами элементов данных. Отличие от SIMD-процессора, все операции сложения выполняются в одном блоке суммирования, который имеет конвейерную структуру.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3" y="3573016"/>
            <a:ext cx="5162462" cy="19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9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5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Мультипроцессоры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5"/>
            <a:ext cx="8082898" cy="5616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Система из нескольких параллельных процессоров, имеющих общую память, называется </a:t>
            </a:r>
            <a:r>
              <a:rPr lang="ru-RU" sz="2400" b="1" dirty="0"/>
              <a:t>мультипроцессором</a:t>
            </a:r>
            <a:r>
              <a:rPr lang="ru-RU" sz="2400" dirty="0"/>
              <a:t>.</a:t>
            </a:r>
          </a:p>
          <a:p>
            <a:r>
              <a:rPr lang="ru-RU" sz="2000" dirty="0"/>
              <a:t>Имеют единую память, их работа должна согласовываться программным обеспечением (сильно связанные процессоры).</a:t>
            </a:r>
          </a:p>
          <a:p>
            <a:pPr marL="0" indent="0">
              <a:buNone/>
            </a:pPr>
            <a:r>
              <a:rPr lang="ru-RU" sz="2000" dirty="0"/>
              <a:t>Процессоры, состоящие из большого числа </a:t>
            </a:r>
            <a:r>
              <a:rPr lang="ru-RU" sz="2000" dirty="0" err="1"/>
              <a:t>слаюо</a:t>
            </a:r>
            <a:r>
              <a:rPr lang="ru-RU" sz="2000" dirty="0"/>
              <a:t> связанных компьютеров, у каждого из которых имеется собственная память называются </a:t>
            </a:r>
            <a:r>
              <a:rPr lang="ru-RU" sz="2000" b="1" dirty="0" err="1"/>
              <a:t>мультикомпьютерами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44" y="3525093"/>
            <a:ext cx="6923112" cy="3044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F2319-4338-4127-90DF-7B7652795E2A}"/>
              </a:ext>
            </a:extLst>
          </p:cNvPr>
          <p:cNvSpPr txBox="1"/>
          <p:nvPr/>
        </p:nvSpPr>
        <p:spPr>
          <a:xfrm>
            <a:off x="1187624" y="63093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мультипроцессор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46F81-DC10-40AD-B385-89DCB715136C}"/>
              </a:ext>
            </a:extLst>
          </p:cNvPr>
          <p:cNvSpPr txBox="1"/>
          <p:nvPr/>
        </p:nvSpPr>
        <p:spPr>
          <a:xfrm>
            <a:off x="4860032" y="634067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мультикомпьютер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5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78497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NUMA - </a:t>
            </a:r>
            <a:r>
              <a:rPr lang="ru-RU" sz="2000" dirty="0"/>
              <a:t>Каждое ядро имеет свой кэш </a:t>
            </a:r>
            <a:r>
              <a:rPr lang="en-US" sz="2000" dirty="0"/>
              <a:t>L1,L2</a:t>
            </a:r>
            <a:r>
              <a:rPr lang="ru-RU" sz="2000" dirty="0"/>
              <a:t>, но все</a:t>
            </a:r>
            <a:r>
              <a:rPr lang="en-US" sz="2000" dirty="0"/>
              <a:t> </a:t>
            </a:r>
            <a:r>
              <a:rPr lang="ru-RU" sz="2000" dirty="0"/>
              <a:t>ядра объединены внутри процессорным интерфейсом и общим адресным пространством, а также общим кэшем – </a:t>
            </a:r>
            <a:r>
              <a:rPr lang="en-US" sz="2000" dirty="0"/>
              <a:t>LLC (last level cache)</a:t>
            </a:r>
            <a:r>
              <a:rPr lang="ru-RU" sz="2000" dirty="0"/>
              <a:t> (в данном случае </a:t>
            </a:r>
            <a:r>
              <a:rPr lang="en-US" sz="2000" dirty="0"/>
              <a:t>L3)</a:t>
            </a:r>
            <a:r>
              <a:rPr lang="ru-RU" sz="2000" dirty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CC-NUMA – </a:t>
            </a:r>
            <a:r>
              <a:rPr lang="ru-RU" sz="2000" dirty="0"/>
              <a:t>все ядра обмениваются сообщениями об использовании данных в кэше с целью предотвращения ошибок доступа к данным.</a:t>
            </a:r>
          </a:p>
          <a:p>
            <a:pPr marL="0" indent="0">
              <a:buNone/>
            </a:pPr>
            <a:r>
              <a:rPr lang="ru-RU" sz="2000" dirty="0"/>
              <a:t>Есть и другие варианты </a:t>
            </a:r>
            <a:r>
              <a:rPr lang="en-US" sz="2000" dirty="0"/>
              <a:t>NUMA </a:t>
            </a:r>
            <a:r>
              <a:rPr lang="ru-RU" sz="2000" dirty="0"/>
              <a:t>систем.</a:t>
            </a:r>
          </a:p>
          <a:p>
            <a:pPr marL="0" indent="0">
              <a:buNone/>
            </a:pPr>
            <a:r>
              <a:rPr lang="en-US" sz="2000" dirty="0"/>
              <a:t>COMA </a:t>
            </a:r>
            <a:r>
              <a:rPr lang="ru-RU" sz="2000" dirty="0"/>
              <a:t>системы представляют собой развитие СС-</a:t>
            </a:r>
            <a:r>
              <a:rPr lang="en-US" sz="2000" dirty="0"/>
              <a:t>NUMA </a:t>
            </a:r>
            <a:r>
              <a:rPr lang="ru-RU" sz="2000" dirty="0"/>
              <a:t>идей, но они не реализованы в коммерчески доступных системах, </a:t>
            </a:r>
          </a:p>
          <a:p>
            <a:pPr marL="0" indent="0">
              <a:buNone/>
            </a:pPr>
            <a:r>
              <a:rPr lang="en-US" sz="2000" dirty="0"/>
              <a:t>UMA </a:t>
            </a:r>
            <a:r>
              <a:rPr lang="ru-RU" sz="2000" dirty="0"/>
              <a:t>системы используются только в устаревших или дешевых устройствах</a:t>
            </a:r>
            <a:r>
              <a:rPr lang="en-US" sz="2000" dirty="0"/>
              <a:t> (SMP)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022FC7-332A-4A3D-9674-D387C8CE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0" y="3899566"/>
            <a:ext cx="7749353" cy="27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На уровне многоядерного чипа современный процессоры СС- </a:t>
            </a:r>
            <a:r>
              <a:rPr lang="en-US" sz="2000" b="1" dirty="0"/>
              <a:t>NUMA – MIMD </a:t>
            </a:r>
            <a:r>
              <a:rPr lang="ru-RU" sz="2000" b="1" dirty="0"/>
              <a:t>многопроцессорные с системы с  кэш-когерентным неоднородным доступом к памяти </a:t>
            </a:r>
          </a:p>
          <a:p>
            <a:pPr marL="0" indent="0">
              <a:buNone/>
            </a:pPr>
            <a:r>
              <a:rPr lang="ru-RU" sz="2000" b="1" dirty="0"/>
              <a:t>Цель кэш-когерентности </a:t>
            </a:r>
            <a:r>
              <a:rPr lang="ru-RU" sz="2000" dirty="0"/>
              <a:t>– </a:t>
            </a:r>
            <a:r>
              <a:rPr lang="ru-RU" sz="2000" u="sng" dirty="0"/>
              <a:t>предотвращение ошибок связанности данных, используемых в разных потоках/задачах/блоках инструкций – выполняемых разными устройствами.</a:t>
            </a:r>
            <a:endParaRPr lang="en-US" sz="2000" u="sng" dirty="0"/>
          </a:p>
          <a:p>
            <a:pPr marL="0" indent="0">
              <a:buNone/>
            </a:pPr>
            <a:r>
              <a:rPr lang="ru-RU" sz="2000" dirty="0"/>
              <a:t>Кэш-когерентность устанавливается на уровне аппаратного протокола обмена сообщениями между ядрами об используемом адресном пространстве</a:t>
            </a:r>
            <a:r>
              <a:rPr lang="ru-RU" sz="2000" dirty="0" smtClean="0"/>
              <a:t>.</a:t>
            </a:r>
            <a:r>
              <a:rPr lang="en-US" sz="2000" dirty="0" smtClean="0"/>
              <a:t> s</a:t>
            </a:r>
            <a:r>
              <a:rPr lang="en-US" sz="1600" i="1" dirty="0" smtClean="0"/>
              <a:t>ymmetric </a:t>
            </a:r>
            <a:r>
              <a:rPr lang="en-US" sz="1600" i="1" dirty="0"/>
              <a:t>multiprocessing</a:t>
            </a:r>
            <a:r>
              <a:rPr lang="en-US" sz="1600" dirty="0"/>
              <a:t>, </a:t>
            </a:r>
            <a:r>
              <a:rPr lang="ru-RU" sz="1600" dirty="0"/>
              <a:t> </a:t>
            </a:r>
            <a:r>
              <a:rPr lang="en-US" sz="1600" b="1" dirty="0" smtClean="0"/>
              <a:t>SMP – </a:t>
            </a:r>
            <a:r>
              <a:rPr lang="ru-RU" sz="1600" b="1" dirty="0" smtClean="0"/>
              <a:t>эквивалент подхода </a:t>
            </a:r>
            <a:r>
              <a:rPr lang="en-US" sz="1600" b="1" dirty="0" smtClean="0"/>
              <a:t>UMA</a:t>
            </a:r>
            <a:endParaRPr lang="ru-RU" sz="1100" dirty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onvergence of Parallel Architectures - ppt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8839" r="4517" b="24896"/>
          <a:stretch/>
        </p:blipFill>
        <p:spPr bwMode="auto">
          <a:xfrm>
            <a:off x="746321" y="3758225"/>
            <a:ext cx="7488832" cy="28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ars.els-cdn.com/content/image/3-s2.0-B9780128051320000011-f01-06-9780128051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0341"/>
            <a:ext cx="8147248" cy="48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8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Zen - Microarchitectures - AMD - WikiC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01" y="4151705"/>
            <a:ext cx="5770984" cy="25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vy bridge (hexa-core) die shot (annotated).png">
            <a:extLst>
              <a:ext uri="{FF2B5EF4-FFF2-40B4-BE49-F238E27FC236}">
                <a16:creationId xmlns:a16="http://schemas.microsoft.com/office/drawing/2014/main" id="{D2FB42F1-F9C9-4C13-8001-BC8C2B44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5" y="532820"/>
            <a:ext cx="4075839" cy="3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Кэш-когерентный </a:t>
            </a:r>
            <a:r>
              <a:rPr lang="en-US" dirty="0" smtClean="0"/>
              <a:t>NUMA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471" y="1268760"/>
            <a:ext cx="8507288" cy="452596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Недостаток </a:t>
            </a:r>
            <a:r>
              <a:rPr lang="en-US" sz="2000" dirty="0" smtClean="0"/>
              <a:t>COMA – </a:t>
            </a:r>
            <a:r>
              <a:rPr lang="ru-RU" sz="2000" dirty="0" smtClean="0"/>
              <a:t>очень дорогое и большое устройство памяти.</a:t>
            </a:r>
          </a:p>
          <a:p>
            <a:r>
              <a:rPr lang="ru-RU" sz="2000" dirty="0" smtClean="0"/>
              <a:t>Можно заменить копирование участков памяти на таблицу адресов и передачу информации об их использовании. – Такой подход называют </a:t>
            </a:r>
            <a:r>
              <a:rPr lang="ru-RU" sz="2000" b="1" dirty="0"/>
              <a:t>Кэш-когерентный </a:t>
            </a:r>
            <a:r>
              <a:rPr lang="en-US" sz="2000" b="1" dirty="0" smtClean="0"/>
              <a:t>NUMA</a:t>
            </a:r>
            <a:r>
              <a:rPr lang="ru-RU" sz="2000" b="1" dirty="0" smtClean="0"/>
              <a:t> – СС-</a:t>
            </a:r>
            <a:r>
              <a:rPr lang="en-US" sz="2000" b="1" dirty="0" smtClean="0"/>
              <a:t>NUMA.</a:t>
            </a:r>
          </a:p>
          <a:p>
            <a:pPr lvl="1"/>
            <a:r>
              <a:rPr lang="ru-RU" sz="2000" dirty="0" smtClean="0"/>
              <a:t>То есть решается проблема того, как синхронизовать использование одних и тех же участков памяти разными ядрами. Иначе могут быть ошибки, например «</a:t>
            </a:r>
            <a:r>
              <a:rPr lang="en-US" sz="2000" dirty="0" smtClean="0"/>
              <a:t>Read</a:t>
            </a:r>
            <a:r>
              <a:rPr lang="ru-RU" sz="2000" dirty="0" smtClean="0"/>
              <a:t>-</a:t>
            </a:r>
            <a:r>
              <a:rPr lang="en-US" sz="2000" dirty="0" smtClean="0"/>
              <a:t>before-Write</a:t>
            </a:r>
            <a:r>
              <a:rPr lang="ru-RU" sz="2000" dirty="0" smtClean="0"/>
              <a:t>» или другие.</a:t>
            </a:r>
          </a:p>
          <a:p>
            <a:pPr lvl="1"/>
            <a:r>
              <a:rPr lang="ru-RU" sz="2000" dirty="0" smtClean="0"/>
              <a:t>Есть и другие </a:t>
            </a:r>
            <a:r>
              <a:rPr lang="en-US" sz="2000" dirty="0" smtClean="0"/>
              <a:t>NUMA </a:t>
            </a:r>
            <a:r>
              <a:rPr lang="ru-RU" sz="2000" dirty="0" smtClean="0"/>
              <a:t>способы решения этих проблем.</a:t>
            </a:r>
            <a:endParaRPr lang="ru-RU" sz="2000" dirty="0"/>
          </a:p>
        </p:txBody>
      </p:sp>
      <p:pic>
        <p:nvPicPr>
          <p:cNvPr id="2050" name="Picture 2" descr="Architecture of CC-NUMA shared-memory multiprocessors. The figure shows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5276956" cy="265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2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Гетерогенные NUMA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/>
              <a:t>В </a:t>
            </a:r>
            <a:r>
              <a:rPr lang="ru-RU" sz="2200" dirty="0"/>
              <a:t>ряде процессоров </a:t>
            </a:r>
            <a:r>
              <a:rPr lang="en-US" sz="2200" dirty="0"/>
              <a:t>big</a:t>
            </a:r>
            <a:r>
              <a:rPr lang="ru-RU" sz="2200" dirty="0"/>
              <a:t>.</a:t>
            </a:r>
            <a:r>
              <a:rPr lang="en-US" sz="2200" dirty="0"/>
              <a:t>Little </a:t>
            </a:r>
            <a:r>
              <a:rPr lang="ru-RU" sz="2200" dirty="0"/>
              <a:t>гетерогенность, когда используется два типа ядер с одним </a:t>
            </a:r>
            <a:r>
              <a:rPr lang="en-US" sz="2200" dirty="0"/>
              <a:t>ISA </a:t>
            </a:r>
            <a:r>
              <a:rPr lang="ru-RU" sz="2200" dirty="0"/>
              <a:t>но разной структурой, например одно быстрое и энергопотребляющее для периодов большой загрузки, а другое медленное для периодов когда загрузки нет (используется в процессорах мобильных устройств). </a:t>
            </a:r>
          </a:p>
          <a:p>
            <a:pPr marL="0" indent="0">
              <a:buNone/>
            </a:pPr>
            <a:r>
              <a:rPr lang="ru-RU" sz="1800" dirty="0"/>
              <a:t>В гетерогенных системах все устройство объединены в единое адресное пространство на уровне </a:t>
            </a:r>
            <a:r>
              <a:rPr lang="en-US" sz="1800" dirty="0"/>
              <a:t>LLC</a:t>
            </a:r>
            <a:r>
              <a:rPr lang="ru-RU" sz="1800" dirty="0"/>
              <a:t> (может быть разным уровнем для разных модулей)</a:t>
            </a:r>
            <a:r>
              <a:rPr lang="en-US" sz="1800" dirty="0"/>
              <a:t>.</a:t>
            </a:r>
            <a:r>
              <a:rPr lang="ru-RU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ecret sauce of ARM's big.LITTLE multi-processor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2922" b="9540"/>
          <a:stretch/>
        </p:blipFill>
        <p:spPr bwMode="auto">
          <a:xfrm>
            <a:off x="1259632" y="3390643"/>
            <a:ext cx="6418980" cy="31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3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Гетерогенные NUMA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Часто современные процессоры представляют собой  гетерогенные СС-</a:t>
            </a:r>
            <a:r>
              <a:rPr lang="en-US" sz="2200" dirty="0"/>
              <a:t>NUMA </a:t>
            </a:r>
            <a:r>
              <a:rPr lang="ru-RU" sz="2200" dirty="0"/>
              <a:t>системы – то есть системы в которых используется несколько блоков с различной структурой и с различными </a:t>
            </a:r>
            <a:r>
              <a:rPr lang="en-US" sz="2200" dirty="0"/>
              <a:t>ISA. </a:t>
            </a:r>
            <a:r>
              <a:rPr lang="ru-RU" sz="2200" dirty="0"/>
              <a:t>Например </a:t>
            </a:r>
            <a:r>
              <a:rPr lang="en-US" sz="2200" dirty="0"/>
              <a:t>CPU </a:t>
            </a:r>
            <a:r>
              <a:rPr lang="ru-RU" sz="2200" dirty="0"/>
              <a:t>и </a:t>
            </a:r>
            <a:r>
              <a:rPr lang="en-US" sz="2200" dirty="0"/>
              <a:t>GPU, </a:t>
            </a:r>
            <a:r>
              <a:rPr lang="ru-RU" sz="2200" dirty="0"/>
              <a:t>также в спец. устройствах </a:t>
            </a:r>
            <a:r>
              <a:rPr lang="en-US" sz="2200" dirty="0"/>
              <a:t>DSP </a:t>
            </a:r>
            <a:r>
              <a:rPr lang="ru-RU" sz="2200" dirty="0"/>
              <a:t>и  сопроцессоры на основе </a:t>
            </a:r>
            <a:r>
              <a:rPr lang="en-US" sz="2200" dirty="0"/>
              <a:t>FPGA</a:t>
            </a:r>
            <a:r>
              <a:rPr lang="ru-RU" sz="2200" dirty="0"/>
              <a:t> – </a:t>
            </a:r>
            <a:r>
              <a:rPr lang="en-US" sz="2200" dirty="0"/>
              <a:t>HAS </a:t>
            </a:r>
            <a:r>
              <a:rPr lang="ru-RU" sz="2200" dirty="0"/>
              <a:t>гетерогенность</a:t>
            </a:r>
            <a:r>
              <a:rPr lang="en-US" sz="2200" dirty="0"/>
              <a:t>.</a:t>
            </a:r>
            <a:endParaRPr lang="ru-RU" sz="2200" dirty="0"/>
          </a:p>
          <a:p>
            <a:pPr marL="0" indent="0">
              <a:buNone/>
            </a:pPr>
            <a:r>
              <a:rPr lang="ru-RU" sz="2200" dirty="0" smtClean="0"/>
              <a:t>В </a:t>
            </a:r>
            <a:r>
              <a:rPr lang="ru-RU" sz="2200" dirty="0"/>
              <a:t>гетерогенных системах все устройство объединены в единое адресное пространство на уровне </a:t>
            </a:r>
            <a:r>
              <a:rPr lang="en-US" sz="2200" dirty="0"/>
              <a:t>LLC</a:t>
            </a:r>
            <a:r>
              <a:rPr lang="ru-RU" sz="2200" dirty="0"/>
              <a:t> (может быть разным уровнем для разных модулей)</a:t>
            </a:r>
            <a:r>
              <a:rPr lang="en-US" sz="2200" dirty="0"/>
              <a:t>.</a:t>
            </a:r>
            <a:r>
              <a:rPr lang="ru-RU" sz="22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648548"/>
            <a:ext cx="6336704" cy="31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AMD Bulldozer (2003)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LI5 How an 8 core 4.0 Ghz FX 8350 is so much worse than a modern CPU with  a lower clock speed and fewer cores. : buildapc">
            <a:extLst>
              <a:ext uri="{FF2B5EF4-FFF2-40B4-BE49-F238E27FC236}">
                <a16:creationId xmlns:a16="http://schemas.microsoft.com/office/drawing/2014/main" id="{9F1109C2-6FD8-43DD-98A7-80BF171E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80547"/>
            <a:ext cx="5688632" cy="4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4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современных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</a:t>
            </a:r>
            <a:r>
              <a:rPr lang="ru-RU" sz="2000" dirty="0" smtClean="0"/>
              <a:t>инструкций</a:t>
            </a:r>
            <a:r>
              <a:rPr lang="en-US" sz="2000" dirty="0" smtClean="0"/>
              <a:t> </a:t>
            </a:r>
            <a:r>
              <a:rPr lang="ru-RU" sz="2000" dirty="0" smtClean="0"/>
              <a:t>и стратегий доступа к кэшу.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b="1" dirty="0"/>
              <a:t>Встроенные контроллеры доступа к памяти (MCU)  </a:t>
            </a:r>
            <a:r>
              <a:rPr lang="ru-RU" sz="2000" dirty="0"/>
              <a:t>- оптимизация работы с ОЗУ.</a:t>
            </a:r>
          </a:p>
          <a:p>
            <a:pPr marL="177800" indent="-177800" algn="just"/>
            <a:r>
              <a:rPr lang="ru-RU" sz="2000" b="1" dirty="0"/>
              <a:t>Встроенный контроллер доступа к</a:t>
            </a:r>
            <a:r>
              <a:rPr lang="en-US" sz="2000" b="1" dirty="0"/>
              <a:t> </a:t>
            </a:r>
            <a:r>
              <a:rPr lang="ru-RU" sz="2000" b="1" dirty="0"/>
              <a:t>устройствам ввода-вывода и видеопамяти</a:t>
            </a:r>
            <a:r>
              <a:rPr lang="ru-RU" sz="2000" dirty="0"/>
              <a:t> (</a:t>
            </a:r>
            <a:r>
              <a:rPr lang="en-US" sz="2000" dirty="0"/>
              <a:t>System Agent,</a:t>
            </a:r>
            <a:r>
              <a:rPr lang="ru-RU" sz="2000" dirty="0"/>
              <a:t> </a:t>
            </a:r>
            <a:r>
              <a:rPr lang="en-US" sz="2000" dirty="0" err="1"/>
              <a:t>uncore</a:t>
            </a:r>
            <a:r>
              <a:rPr lang="ru-RU" sz="2000" dirty="0"/>
              <a:t>)  - оптимизация работы с видеопамятью</a:t>
            </a:r>
            <a:r>
              <a:rPr lang="en-US" sz="2000" dirty="0"/>
              <a:t> </a:t>
            </a:r>
            <a:r>
              <a:rPr lang="ru-RU" sz="2000" dirty="0"/>
              <a:t>и другими внешними устройствами (напр. подключение дисплея), а также интеграция работы с твердотельными накопителями.</a:t>
            </a:r>
          </a:p>
          <a:p>
            <a:pPr marL="177800" indent="-177800" algn="just"/>
            <a:r>
              <a:rPr lang="ru-RU" sz="2000" b="1" dirty="0"/>
              <a:t>Использование гетерогенных СС-</a:t>
            </a:r>
            <a:r>
              <a:rPr lang="en-US" sz="2000" b="1" dirty="0"/>
              <a:t>NUMA </a:t>
            </a:r>
            <a:r>
              <a:rPr lang="ru-RU" sz="2000" b="1" dirty="0"/>
              <a:t>систем со специализированными модулям для широкого перечня задач</a:t>
            </a:r>
            <a:r>
              <a:rPr lang="ru-RU" sz="2000" dirty="0"/>
              <a:t>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Intel Sandy Bridge - 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44190"/>
            <a:ext cx="3960440" cy="27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52736"/>
            <a:ext cx="8370930" cy="5616624"/>
          </a:xfrm>
        </p:spPr>
        <p:txBody>
          <a:bodyPr>
            <a:noAutofit/>
          </a:bodyPr>
          <a:lstStyle/>
          <a:p>
            <a:pPr marL="177800" indent="-177800"/>
            <a:r>
              <a:rPr lang="ru-RU" sz="2000" b="1" dirty="0"/>
              <a:t>Переход от спекулятивного выполнения команд к динамическому предсказанию ветвлений и повышения точности предсказаний.</a:t>
            </a:r>
          </a:p>
          <a:p>
            <a:pPr marL="717550" lvl="3" indent="-177800"/>
            <a:r>
              <a:rPr lang="ru-RU" dirty="0"/>
              <a:t>Спекулятивное выполнение команд. Перераспределение команд в пределах одного блока (например цикл или </a:t>
            </a:r>
            <a:r>
              <a:rPr lang="en-US" dirty="0"/>
              <a:t>if) </a:t>
            </a:r>
            <a:r>
              <a:rPr lang="ru-RU" dirty="0"/>
              <a:t>и выполнение «тяжелых» команды раньше чем станет известно, понадобится ли она. Такие команды обрабатываются в период ожидания в основной ветке (например ожидания блока расчета </a:t>
            </a:r>
            <a:r>
              <a:rPr lang="en-US" dirty="0"/>
              <a:t>float).</a:t>
            </a:r>
            <a:r>
              <a:rPr lang="ru-RU" dirty="0"/>
              <a:t> Недостаток </a:t>
            </a:r>
            <a:r>
              <a:rPr lang="ru-RU" dirty="0" smtClean="0"/>
              <a:t>атаки </a:t>
            </a:r>
            <a:r>
              <a:rPr lang="ru-RU" dirty="0"/>
              <a:t>типа </a:t>
            </a:r>
            <a:r>
              <a:rPr lang="en-US" dirty="0"/>
              <a:t>Spectra, meltdown </a:t>
            </a:r>
            <a:r>
              <a:rPr lang="ru-RU" dirty="0"/>
              <a:t>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  <a:p>
            <a:pPr marL="717550" lvl="3" indent="-177800"/>
            <a:r>
              <a:rPr lang="ru-RU" dirty="0"/>
              <a:t>Динамические предсказания ветвлений сегодня осуществляются при помощи нескольких предикторов, как правило построенных на принципах машинного обучения или простой статистики (в первых уровнях предсказаний).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A survey of techniques for dynamic branch prediction - Mittal - 2019 -  Concurrency and Computation: Practice and Experience - Wiley Online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52502"/>
            <a:ext cx="5699647" cy="171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124744"/>
            <a:ext cx="8370930" cy="5472608"/>
          </a:xfrm>
        </p:spPr>
        <p:txBody>
          <a:bodyPr>
            <a:noAutofit/>
          </a:bodyPr>
          <a:lstStyle/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Система команд </a:t>
            </a:r>
            <a:r>
              <a:rPr lang="en-US" sz="2000" dirty="0"/>
              <a:t>X</a:t>
            </a:r>
            <a:r>
              <a:rPr lang="ru-RU" sz="2000" dirty="0"/>
              <a:t>86-</a:t>
            </a:r>
            <a:r>
              <a:rPr lang="en-US" sz="2000" dirty="0"/>
              <a:t>X64 (AMD x64) – </a:t>
            </a:r>
            <a:r>
              <a:rPr lang="ru-RU" sz="2000" dirty="0"/>
              <a:t>расширенная система команд с 64 битной адресацией и расширенные системы команд </a:t>
            </a:r>
            <a:r>
              <a:rPr lang="en-US" sz="2000" dirty="0"/>
              <a:t>SSE, XMM, FMA </a:t>
            </a:r>
            <a:r>
              <a:rPr lang="ru-RU" sz="2000" dirty="0"/>
              <a:t>для ускорения вычислений с высокой степенью упорядоченности (для массивов)— например, обработки мультимедийных и научных данных. 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Vector instruction support ch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37" y="2420888"/>
            <a:ext cx="5769641" cy="39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5496" y="2637581"/>
            <a:ext cx="30785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2" indent="-177800"/>
            <a:r>
              <a:rPr lang="ru-RU" dirty="0"/>
              <a:t>В данным момент наиболее современные системы команд это </a:t>
            </a:r>
            <a:r>
              <a:rPr lang="en-US" dirty="0"/>
              <a:t>AVX-256 </a:t>
            </a:r>
            <a:r>
              <a:rPr lang="ru-RU" dirty="0"/>
              <a:t>и </a:t>
            </a:r>
            <a:r>
              <a:rPr lang="en-US" dirty="0"/>
              <a:t>AVX-512, </a:t>
            </a:r>
            <a:r>
              <a:rPr lang="ru-RU" dirty="0"/>
              <a:t>а также </a:t>
            </a:r>
            <a:r>
              <a:rPr lang="en-US" dirty="0"/>
              <a:t>AMX </a:t>
            </a:r>
            <a:r>
              <a:rPr lang="ru-RU" dirty="0"/>
              <a:t>(анонсированы на 2021 год).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6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606" y="797470"/>
            <a:ext cx="4572000" cy="5799243"/>
          </a:xfrm>
        </p:spPr>
        <p:txBody>
          <a:bodyPr>
            <a:noAutofit/>
          </a:bodyPr>
          <a:lstStyle/>
          <a:p>
            <a:pPr algn="just"/>
            <a:r>
              <a:rPr lang="ru-RU" sz="1800" dirty="0"/>
              <a:t>Каждое ядро имеет собственные кэши 1 и 2 уровня, но также имеется общий кэш 3 уровня (L3), используемый всеми</a:t>
            </a:r>
          </a:p>
          <a:p>
            <a:pPr algn="just"/>
            <a:r>
              <a:rPr lang="ru-RU" sz="1800" i="1" dirty="0" err="1"/>
              <a:t>субъядро</a:t>
            </a:r>
            <a:r>
              <a:rPr lang="ru-RU" sz="1800" i="1" dirty="0"/>
              <a:t> (</a:t>
            </a:r>
            <a:r>
              <a:rPr lang="ru-RU" sz="1800" i="1" dirty="0" err="1"/>
              <a:t>uncore</a:t>
            </a:r>
            <a:r>
              <a:rPr lang="ru-RU" sz="1800" i="1" dirty="0"/>
              <a:t>) </a:t>
            </a:r>
            <a:r>
              <a:rPr lang="ru-RU" sz="1800" dirty="0"/>
              <a:t>- компоненты, отвечающие за средства коммуникации :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контроллер памяти (</a:t>
            </a:r>
            <a:r>
              <a:rPr lang="ru-RU" sz="1800" dirty="0" err="1"/>
              <a:t>memory</a:t>
            </a:r>
            <a:r>
              <a:rPr lang="ru-RU" sz="1800" dirty="0"/>
              <a:t> </a:t>
            </a:r>
            <a:r>
              <a:rPr lang="ru-RU" sz="1800" dirty="0" err="1"/>
              <a:t>controller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 err="1"/>
              <a:t>интерконнект</a:t>
            </a:r>
            <a:r>
              <a:rPr lang="ru-RU" sz="1800" dirty="0"/>
              <a:t>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en-US" sz="1800" dirty="0" err="1"/>
              <a:t>QuickPath</a:t>
            </a:r>
            <a:r>
              <a:rPr lang="ru-RU" sz="1800" dirty="0"/>
              <a:t> (</a:t>
            </a:r>
            <a:r>
              <a:rPr lang="en-US" sz="1800" dirty="0" err="1"/>
              <a:t>QuickPath</a:t>
            </a:r>
            <a:r>
              <a:rPr lang="en-US" sz="1800" dirty="0"/>
              <a:t> links</a:t>
            </a:r>
            <a:r>
              <a:rPr lang="ru-RU" sz="1800" dirty="0"/>
              <a:t>, </a:t>
            </a:r>
            <a:r>
              <a:rPr lang="en-US" sz="1800" dirty="0"/>
              <a:t>QPI </a:t>
            </a:r>
            <a:r>
              <a:rPr lang="ru-RU" sz="1800" dirty="0"/>
              <a:t>у  </a:t>
            </a:r>
            <a:r>
              <a:rPr lang="en-US" sz="1800" dirty="0"/>
              <a:t>INTEL</a:t>
            </a:r>
            <a:r>
              <a:rPr lang="ru-RU" sz="1800" dirty="0"/>
              <a:t>),</a:t>
            </a:r>
            <a:r>
              <a:rPr lang="en-US" sz="1800" dirty="0"/>
              <a:t> 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последовательная кэш-шина типа точка-точка для соединения процессоров и для передачи данных между процессором и системной платой.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Сегодня </a:t>
            </a:r>
            <a:r>
              <a:rPr lang="en-US" sz="1800" dirty="0"/>
              <a:t>QPI </a:t>
            </a:r>
            <a:r>
              <a:rPr lang="ru-RU" sz="1800" dirty="0"/>
              <a:t>заменен на </a:t>
            </a:r>
            <a:r>
              <a:rPr lang="en-US" sz="1800" dirty="0"/>
              <a:t>UPI – </a:t>
            </a:r>
            <a:r>
              <a:rPr lang="ru-RU" sz="1800" dirty="0"/>
              <a:t>расширенную версию </a:t>
            </a:r>
            <a:r>
              <a:rPr lang="en-US" sz="1800" dirty="0"/>
              <a:t>QPI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управления энергопитанием (</a:t>
            </a:r>
            <a:r>
              <a:rPr lang="ru-RU" sz="1800" dirty="0" err="1"/>
              <a:t>powermanagement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встроенный графический контроллер.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62" y="805457"/>
            <a:ext cx="3169169" cy="274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24" y="3349461"/>
            <a:ext cx="417755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39394" y="45951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7243" y="6342101"/>
            <a:ext cx="233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ru-RU" dirty="0"/>
              <a:t>7-6</a:t>
            </a:r>
            <a:r>
              <a:rPr lang="en-US" dirty="0"/>
              <a:t>x die with GPU</a:t>
            </a:r>
            <a:endParaRPr lang="ru-RU" dirty="0"/>
          </a:p>
        </p:txBody>
      </p:sp>
      <p:pic>
        <p:nvPicPr>
          <p:cNvPr id="4102" name="Picture 6" descr="Intel launches long-delayed quad-core Broadwell CPUs and the Iris Pro 6200  GPU | Ars Techn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t="19072" r="35295" b="10536"/>
          <a:stretch/>
        </p:blipFill>
        <p:spPr bwMode="auto">
          <a:xfrm>
            <a:off x="5817243" y="3752885"/>
            <a:ext cx="2333140" cy="2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4518887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Уменьшение технологии производства </a:t>
            </a:r>
            <a:r>
              <a:rPr lang="en-US" sz="2000" dirty="0"/>
              <a:t>p-n </a:t>
            </a:r>
            <a:r>
              <a:rPr lang="ru-RU" sz="2000" dirty="0"/>
              <a:t>переходов</a:t>
            </a:r>
          </a:p>
          <a:p>
            <a:pPr marL="577850" lvl="1" indent="-177800" algn="just"/>
            <a:r>
              <a:rPr lang="ru-RU" sz="1800" dirty="0"/>
              <a:t>На данный момент технологии </a:t>
            </a:r>
            <a:r>
              <a:rPr lang="ru-RU" sz="1800" dirty="0" smtClean="0"/>
              <a:t>2,5,7,10 </a:t>
            </a:r>
            <a:r>
              <a:rPr lang="ru-RU" sz="1800" dirty="0" err="1"/>
              <a:t>нм</a:t>
            </a:r>
            <a:r>
              <a:rPr lang="ru-RU" sz="1800" dirty="0"/>
              <a:t>. </a:t>
            </a:r>
          </a:p>
          <a:p>
            <a:pPr marL="177800" indent="-177800" algn="just"/>
            <a:r>
              <a:rPr lang="ru-RU" sz="2000" dirty="0"/>
              <a:t>Увеличение количества ядер процессора.</a:t>
            </a:r>
          </a:p>
          <a:p>
            <a:pPr marL="577850" lvl="1" indent="-177800" algn="just"/>
            <a:r>
              <a:rPr lang="ru-RU" sz="1800" dirty="0"/>
              <a:t>На данный момент частота работы ядра почти на пределе, увеличение частоты ведет к повышению нагрева, необходимости повышения напряжения или снижению отношения сигнал-шум и сигнал-помех и другим эффектам, которые приводят к пробоям и помехам особенно для </a:t>
            </a:r>
            <a:r>
              <a:rPr lang="ru-RU" sz="1800" dirty="0" err="1"/>
              <a:t>нанометровых</a:t>
            </a:r>
            <a:r>
              <a:rPr lang="ru-RU" sz="1800" dirty="0"/>
              <a:t> </a:t>
            </a:r>
            <a:r>
              <a:rPr lang="en-US" sz="1800" dirty="0"/>
              <a:t>p-n </a:t>
            </a:r>
            <a:r>
              <a:rPr lang="ru-RU" sz="1800" dirty="0"/>
              <a:t>переходов.</a:t>
            </a:r>
          </a:p>
          <a:p>
            <a:pPr marL="577850" lvl="1" indent="-177800" algn="just"/>
            <a:r>
              <a:rPr lang="ru-RU" sz="1800" dirty="0"/>
              <a:t>Современные серверные процессоры могут иметь 16-72 ядер, каждое по 2-4 потока ( до 288 потоков в </a:t>
            </a:r>
            <a:r>
              <a:rPr lang="en-US" sz="1800" dirty="0"/>
              <a:t>Xenon Phi).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chematic of Xeon Phi Knights Landing CPU showing the MIC architecture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3744416" cy="238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8675" y="3698617"/>
            <a:ext cx="312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Xenon Phi Knights Landing</a:t>
            </a:r>
            <a:endParaRPr lang="ru-RU" dirty="0"/>
          </a:p>
        </p:txBody>
      </p:sp>
      <p:pic>
        <p:nvPicPr>
          <p:cNvPr id="7174" name="Picture 6" descr="Кольцевая шина — главная гордость процессоров Intel | KCAS на косарь |  Яндекс Дзе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57" y="4020448"/>
            <a:ext cx="3843785" cy="22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2063" y="6248541"/>
            <a:ext cx="35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Варианты </a:t>
            </a:r>
            <a:r>
              <a:rPr lang="en-US" dirty="0"/>
              <a:t>Ring </a:t>
            </a:r>
            <a:r>
              <a:rPr lang="ru-RU" dirty="0"/>
              <a:t>и  </a:t>
            </a:r>
            <a:r>
              <a:rPr lang="en-US" dirty="0"/>
              <a:t>Mesh </a:t>
            </a:r>
            <a:r>
              <a:rPr lang="ru-RU" dirty="0"/>
              <a:t>архитектур</a:t>
            </a:r>
          </a:p>
        </p:txBody>
      </p:sp>
    </p:spTree>
    <p:extLst>
      <p:ext uri="{BB962C8B-B14F-4D97-AF65-F5344CB8AC3E}">
        <p14:creationId xmlns:p14="http://schemas.microsoft.com/office/powerpoint/2010/main" val="9572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8370930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Повышение числа ступеней конвейеризации и  функциональных модулей суперскалярной микроархитектуры.</a:t>
            </a:r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Одновременное выполнение двух-четырех потоков инструкций ядром (</a:t>
            </a:r>
            <a:r>
              <a:rPr lang="en-US" sz="2000" dirty="0"/>
              <a:t>hyper threading</a:t>
            </a:r>
            <a:r>
              <a:rPr lang="ru-RU" sz="2000" dirty="0"/>
              <a:t>).</a:t>
            </a:r>
            <a:endParaRPr lang="en-US" sz="2000" dirty="0"/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Производительность зависит от тактовой частоты, IPC  и энергопотребления (</a:t>
            </a:r>
            <a:r>
              <a:rPr lang="ru-RU" sz="2000" dirty="0" err="1"/>
              <a:t>Instructions</a:t>
            </a:r>
            <a:r>
              <a:rPr lang="ru-RU" sz="2000" dirty="0"/>
              <a:t> </a:t>
            </a:r>
            <a:r>
              <a:rPr lang="ru-RU" sz="2000" dirty="0" err="1"/>
              <a:t>Per</a:t>
            </a:r>
            <a:r>
              <a:rPr lang="ru-RU" sz="2000" dirty="0"/>
              <a:t> </a:t>
            </a:r>
            <a:r>
              <a:rPr lang="ru-RU" sz="2000" dirty="0" err="1"/>
              <a:t>Clock</a:t>
            </a:r>
            <a:r>
              <a:rPr lang="ru-RU" sz="2000" dirty="0"/>
              <a:t>)</a:t>
            </a:r>
            <a:endParaRPr lang="en-US" sz="2000" dirty="0"/>
          </a:p>
          <a:p>
            <a:pPr marL="685800" lvl="2" indent="-285750" algn="just">
              <a:spcBef>
                <a:spcPts val="0"/>
              </a:spcBef>
            </a:pPr>
            <a:r>
              <a:rPr lang="en-US" sz="1800" dirty="0"/>
              <a:t>IPC</a:t>
            </a:r>
            <a:r>
              <a:rPr lang="ru-RU" sz="1800" dirty="0"/>
              <a:t> количество инструкций, исполняемых CPU за один так, </a:t>
            </a:r>
            <a:r>
              <a:rPr lang="en-US" sz="1800" dirty="0"/>
              <a:t> </a:t>
            </a:r>
            <a:r>
              <a:rPr lang="ru-RU" sz="1800" dirty="0"/>
              <a:t>зависит от логической структуры ядра.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AMD's Zen Is Twice As Fast As The FX 8350 - Zen 8 Core CPU Die Shot Reveal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" r="1" b="5096"/>
          <a:stretch/>
        </p:blipFill>
        <p:spPr bwMode="auto">
          <a:xfrm>
            <a:off x="1619672" y="3679648"/>
            <a:ext cx="5577849" cy="24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582" y="6246442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Суперскалярные архитектуры </a:t>
            </a:r>
            <a:r>
              <a:rPr lang="en-US" dirty="0"/>
              <a:t>AMD Steamroller </a:t>
            </a:r>
            <a:r>
              <a:rPr lang="ru-RU" dirty="0"/>
              <a:t>и </a:t>
            </a:r>
            <a:r>
              <a:rPr lang="en-US" dirty="0"/>
              <a:t>Zen c </a:t>
            </a:r>
            <a:r>
              <a:rPr lang="ru-RU" dirty="0"/>
              <a:t>двумя явными </a:t>
            </a:r>
            <a:r>
              <a:rPr lang="en-US" dirty="0"/>
              <a:t>SMT</a:t>
            </a:r>
            <a:r>
              <a:rPr lang="ru-RU" dirty="0"/>
              <a:t> потоками</a:t>
            </a:r>
          </a:p>
        </p:txBody>
      </p:sp>
    </p:spTree>
    <p:extLst>
      <p:ext uri="{BB962C8B-B14F-4D97-AF65-F5344CB8AC3E}">
        <p14:creationId xmlns:p14="http://schemas.microsoft.com/office/powerpoint/2010/main" val="41494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5" y="966510"/>
            <a:ext cx="3501137" cy="5616624"/>
          </a:xfrm>
        </p:spPr>
        <p:txBody>
          <a:bodyPr>
            <a:noAutofit/>
          </a:bodyPr>
          <a:lstStyle/>
          <a:p>
            <a:r>
              <a:rPr lang="ru-RU" sz="2400" dirty="0"/>
              <a:t>Некоторые процессоры содержат блок -  </a:t>
            </a:r>
            <a:r>
              <a:rPr lang="ru-RU" sz="2400" i="1" dirty="0"/>
              <a:t>Системный агент (</a:t>
            </a:r>
            <a:r>
              <a:rPr lang="ru-RU" sz="2400" i="1" dirty="0" err="1"/>
              <a:t>System</a:t>
            </a:r>
            <a:r>
              <a:rPr lang="ru-RU" sz="2400" i="1" dirty="0"/>
              <a:t> </a:t>
            </a:r>
            <a:r>
              <a:rPr lang="ru-RU" sz="2400" i="1" dirty="0" err="1"/>
              <a:t>agent</a:t>
            </a:r>
            <a:r>
              <a:rPr lang="ru-RU" sz="2400" i="1" dirty="0"/>
              <a:t>) -</a:t>
            </a:r>
            <a:r>
              <a:rPr lang="ru-RU" sz="2400" dirty="0"/>
              <a:t> содержит многоканальный контроллер памяти, «мосты» PCI-</a:t>
            </a:r>
            <a:r>
              <a:rPr lang="ru-RU" sz="2400" dirty="0" err="1"/>
              <a:t>Express</a:t>
            </a:r>
            <a:r>
              <a:rPr lang="ru-RU" sz="2400" dirty="0"/>
              <a:t>, DMI, дисплейные интерфейсы, блок аппаратного декодирования видео.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38" y="668399"/>
            <a:ext cx="4667562" cy="58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25069" y="64138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lvl="1" indent="-266700"/>
            <a:r>
              <a:rPr lang="ru-RU" sz="1600" dirty="0"/>
              <a:t>Архитектура ядра </a:t>
            </a:r>
            <a:r>
              <a:rPr lang="en-US" sz="1600" dirty="0"/>
              <a:t>Intel Core I7</a:t>
            </a:r>
            <a:r>
              <a:rPr lang="ru-RU" sz="1600" dirty="0"/>
              <a:t>-3х</a:t>
            </a:r>
          </a:p>
        </p:txBody>
      </p:sp>
    </p:spTree>
    <p:extLst>
      <p:ext uri="{BB962C8B-B14F-4D97-AF65-F5344CB8AC3E}">
        <p14:creationId xmlns:p14="http://schemas.microsoft.com/office/powerpoint/2010/main" val="38092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AMD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6" y="966510"/>
            <a:ext cx="3352074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2000" dirty="0"/>
              <a:t>технология </a:t>
            </a:r>
            <a:r>
              <a:rPr lang="ru-RU" sz="2000" dirty="0" err="1"/>
              <a:t>HyperTransport</a:t>
            </a:r>
            <a:r>
              <a:rPr lang="en-US" sz="2000" dirty="0"/>
              <a:t> (HT)</a:t>
            </a:r>
            <a:r>
              <a:rPr lang="ru-RU" sz="2000" dirty="0"/>
              <a:t> для создания многопроцессорных системы, и объединять на одном кристалле несколько ядер (AMD </a:t>
            </a:r>
            <a:r>
              <a:rPr lang="ru-RU" sz="2000" dirty="0" err="1"/>
              <a:t>Opteron</a:t>
            </a:r>
            <a:r>
              <a:rPr lang="ru-RU" sz="2000" dirty="0"/>
              <a:t>). </a:t>
            </a:r>
          </a:p>
          <a:p>
            <a:pPr marL="488950" lvl="1" indent="-88900"/>
            <a:r>
              <a:rPr lang="ru-RU" sz="1600" dirty="0"/>
              <a:t>Аналог </a:t>
            </a:r>
            <a:r>
              <a:rPr lang="en-US" sz="1600" dirty="0"/>
              <a:t>QPI</a:t>
            </a:r>
            <a:r>
              <a:rPr lang="ru-RU" sz="1600" dirty="0"/>
              <a:t> от </a:t>
            </a:r>
            <a:r>
              <a:rPr lang="en-US" sz="1600" dirty="0"/>
              <a:t>Intel, </a:t>
            </a:r>
            <a:r>
              <a:rPr lang="ru-RU" sz="1600" dirty="0"/>
              <a:t>но последовательная</a:t>
            </a:r>
            <a:r>
              <a:rPr lang="en-US" sz="1600" dirty="0"/>
              <a:t> </a:t>
            </a:r>
            <a:r>
              <a:rPr lang="ru-RU" sz="1600" dirty="0"/>
              <a:t>(появилась раньше)</a:t>
            </a:r>
            <a:endParaRPr lang="en-US" sz="1600" dirty="0"/>
          </a:p>
          <a:p>
            <a:pPr marL="488950" lvl="1" indent="-88900"/>
            <a:r>
              <a:rPr lang="ru-RU" sz="1600" dirty="0"/>
              <a:t>Развитие </a:t>
            </a:r>
            <a:r>
              <a:rPr lang="en-US" sz="1600" dirty="0"/>
              <a:t>HT – </a:t>
            </a:r>
            <a:r>
              <a:rPr lang="ru-RU" sz="1600" dirty="0"/>
              <a:t>система </a:t>
            </a:r>
            <a:r>
              <a:rPr lang="en-US" sz="1600" b="1" dirty="0"/>
              <a:t>Infinity Fabric</a:t>
            </a:r>
            <a:endParaRPr lang="ru-RU" sz="1600" b="1" dirty="0"/>
          </a:p>
          <a:p>
            <a:pPr marL="88900" indent="-88900"/>
            <a:r>
              <a:rPr lang="ru-RU" sz="2000" dirty="0"/>
              <a:t>Каждое ядро работает на своей частоте.</a:t>
            </a:r>
          </a:p>
          <a:p>
            <a:pPr marL="88900" indent="-88900"/>
            <a:r>
              <a:rPr lang="ru-RU" sz="2000" dirty="0"/>
              <a:t>Наборы ядер объединены в </a:t>
            </a:r>
            <a:r>
              <a:rPr lang="en-US" sz="2000" dirty="0"/>
              <a:t>UMA CCX </a:t>
            </a:r>
            <a:r>
              <a:rPr lang="ru-RU" sz="2000" dirty="0"/>
              <a:t>блоки. Каждый </a:t>
            </a:r>
            <a:r>
              <a:rPr lang="en-US" sz="2000" dirty="0"/>
              <a:t>NUMA </a:t>
            </a:r>
            <a:r>
              <a:rPr lang="ru-RU" sz="2000" dirty="0"/>
              <a:t>процессор это несколько </a:t>
            </a:r>
            <a:r>
              <a:rPr lang="en-US" sz="2000" dirty="0"/>
              <a:t>CCX </a:t>
            </a:r>
            <a:r>
              <a:rPr lang="ru-RU" sz="2000" dirty="0"/>
              <a:t>блоково.</a:t>
            </a:r>
          </a:p>
          <a:p>
            <a:pPr marL="88900" indent="-88900"/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 descr="ÐÐ°ÑÑÐ¸Ð½ÐºÐ¸ Ð¿Ð¾ Ð·Ð°Ð¿ÑÐ¾ÑÑ Ð°ÑÑÐ¸ÑÐµÐºÑÑÑÐ° ÑÐ¾Ð²ÑÐµÐ¼ÐµÐ½Ð½ÑÑ Ð¿ÑÐ¾ÑÐµÑÑÐ¾ÑÐ¾Ð² AM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97471"/>
            <a:ext cx="4857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634731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AMD </a:t>
            </a:r>
            <a:r>
              <a:rPr lang="en-US" dirty="0" err="1"/>
              <a:t>zen</a:t>
            </a:r>
            <a:r>
              <a:rPr lang="en-US" dirty="0"/>
              <a:t> die</a:t>
            </a:r>
            <a:endParaRPr lang="ru-RU" dirty="0"/>
          </a:p>
        </p:txBody>
      </p:sp>
      <p:pic>
        <p:nvPicPr>
          <p:cNvPr id="5124" name="Picture 4" descr="Zen - Microarchitectures - AMD - WikiCh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32" y="4293096"/>
            <a:ext cx="442926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D2831A-EF01-4E9D-953C-E5285AC9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908720"/>
            <a:ext cx="5231827" cy="57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процессоров </a:t>
            </a:r>
            <a:r>
              <a:rPr lang="en-US" sz="3200" b="1" dirty="0"/>
              <a:t>Intel IA64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66510"/>
            <a:ext cx="2376264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Используется в серверных процессорах </a:t>
            </a:r>
            <a:r>
              <a:rPr lang="en-US" sz="1800" dirty="0"/>
              <a:t>Itanium</a:t>
            </a:r>
          </a:p>
          <a:p>
            <a:pPr marL="0" indent="0">
              <a:buNone/>
            </a:pPr>
            <a:r>
              <a:rPr lang="ru-RU" sz="1800" dirty="0"/>
              <a:t>(Архитектура </a:t>
            </a:r>
            <a:r>
              <a:rPr lang="en-US" sz="1800" dirty="0"/>
              <a:t>EPIC)</a:t>
            </a:r>
          </a:p>
          <a:p>
            <a:pPr marL="0" indent="0">
              <a:buNone/>
            </a:pPr>
            <a:r>
              <a:rPr lang="en-US" sz="1800" dirty="0"/>
              <a:t>VILW </a:t>
            </a:r>
            <a:r>
              <a:rPr lang="ru-RU" sz="1800" dirty="0"/>
              <a:t>архитектура</a:t>
            </a:r>
          </a:p>
          <a:p>
            <a:pPr marL="0" indent="0">
              <a:buNone/>
            </a:pPr>
            <a:r>
              <a:rPr lang="ru-RU" sz="1800" dirty="0"/>
              <a:t>Спекулятивный КЭШ</a:t>
            </a:r>
          </a:p>
          <a:p>
            <a:pPr marL="0" indent="0">
              <a:buNone/>
            </a:pPr>
            <a:r>
              <a:rPr lang="ru-RU" sz="1800" dirty="0"/>
              <a:t>Исполнение простых команд по 3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Несовместима с </a:t>
            </a:r>
            <a:r>
              <a:rPr lang="en-US" sz="1800" dirty="0"/>
              <a:t>X86</a:t>
            </a:r>
            <a:r>
              <a:rPr lang="ru-RU" sz="1800" dirty="0"/>
              <a:t>  и </a:t>
            </a:r>
            <a:r>
              <a:rPr lang="en-US" sz="1800" dirty="0"/>
              <a:t>X64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 descr="https://upload.wikimedia.org/wikipedia/commons/thumb/a/ae/Itanium_architecture.svg/660px-Itanium_architec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08" y="980729"/>
            <a:ext cx="692676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Графические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6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 Графический процессор (</a:t>
            </a:r>
            <a:r>
              <a:rPr lang="en-US" sz="1800" dirty="0"/>
              <a:t>GPU</a:t>
            </a:r>
            <a:r>
              <a:rPr lang="ru-RU" sz="1800" dirty="0"/>
              <a:t>) Содержат набор одинаковых вычислительных устройств (потоковых процессоров, ПП), работающих с общей памятью ГПУ (видео ОЗУ) </a:t>
            </a:r>
          </a:p>
          <a:p>
            <a:pPr marL="0" indent="12700"/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6" name="Picture 10" descr="ARM Mali-G52 MP2 GPU - Benchmarks and Specs - NotebookCheck.net 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3"/>
          <a:stretch/>
        </p:blipFill>
        <p:spPr bwMode="auto">
          <a:xfrm>
            <a:off x="3888011" y="1922424"/>
            <a:ext cx="4667617" cy="40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ermi (microarchitectur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1" y="1718461"/>
            <a:ext cx="2758860" cy="44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6158035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Nvidia Fermi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148064" y="607393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G</a:t>
            </a:r>
            <a:r>
              <a:rPr lang="ru-RU" dirty="0"/>
              <a:t>5</a:t>
            </a:r>
            <a:r>
              <a:rPr lang="en-US" dirty="0"/>
              <a:t>1 Mali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3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Могут быть </a:t>
            </a:r>
            <a:r>
              <a:rPr lang="en-US" sz="1800" dirty="0"/>
              <a:t>GPU </a:t>
            </a:r>
            <a:r>
              <a:rPr lang="ru-RU" sz="1800" dirty="0"/>
              <a:t>обработки графики (текстуры, шейдеры, </a:t>
            </a:r>
            <a:r>
              <a:rPr lang="en-US" sz="1800" dirty="0"/>
              <a:t>ray tracing) </a:t>
            </a:r>
            <a:r>
              <a:rPr lang="ru-RU" sz="1800" dirty="0"/>
              <a:t>и  т.н. </a:t>
            </a:r>
            <a:r>
              <a:rPr lang="en-US" sz="1800" dirty="0"/>
              <a:t>GPU </a:t>
            </a:r>
            <a:r>
              <a:rPr lang="ru-RU" sz="1800" dirty="0"/>
              <a:t>общего назначения </a:t>
            </a:r>
            <a:r>
              <a:rPr lang="en-US" sz="1800" dirty="0"/>
              <a:t>(GPGPU) </a:t>
            </a:r>
            <a:r>
              <a:rPr lang="ru-RU" sz="1800" dirty="0"/>
              <a:t>используемые для научных, инженерных расчетов и в задачах машинного обучения.</a:t>
            </a:r>
          </a:p>
          <a:p>
            <a:pPr marL="400050" lvl="1" indent="12700"/>
            <a:r>
              <a:rPr lang="ru-RU" sz="1800" dirty="0"/>
              <a:t> И графические и научные операции как правило сводятся к операциям линейной алгебры, а те к операциям сложения с умножением массивов данных.</a:t>
            </a:r>
          </a:p>
          <a:p>
            <a:pPr marL="400050" lvl="1" indent="12700"/>
            <a:r>
              <a:rPr lang="ru-RU" sz="1400" dirty="0"/>
              <a:t> </a:t>
            </a:r>
            <a:r>
              <a:rPr lang="ru-RU" sz="1800" dirty="0"/>
              <a:t>Некоторые, особенно ранее </a:t>
            </a:r>
            <a:r>
              <a:rPr lang="en-US" sz="1800" dirty="0"/>
              <a:t>GPU </a:t>
            </a:r>
            <a:r>
              <a:rPr lang="ru-RU" sz="1800" dirty="0"/>
              <a:t>содержали специальные модули расчета шейдеров и текстур – в современных </a:t>
            </a:r>
            <a:r>
              <a:rPr lang="en-US" sz="1800" dirty="0"/>
              <a:t>GPU </a:t>
            </a:r>
            <a:r>
              <a:rPr lang="ru-RU" sz="1800" dirty="0"/>
              <a:t>часто их заменяют на доп. Блоки общей арифметики (сложение с умножением).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 descr="http://cuda.artisteer.net/files/tmpB3E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1" y="3717032"/>
            <a:ext cx="3718522" cy="201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270" y="3717032"/>
            <a:ext cx="5060036" cy="2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6712"/>
            <a:ext cx="8104602" cy="475252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Все </a:t>
            </a:r>
            <a:r>
              <a:rPr lang="en-US" sz="1800" dirty="0"/>
              <a:t> </a:t>
            </a:r>
            <a:r>
              <a:rPr lang="ru-RU" sz="1800" dirty="0"/>
              <a:t>потоковые процессоры (ПП) </a:t>
            </a:r>
            <a:r>
              <a:rPr lang="en-US" sz="1800" dirty="0"/>
              <a:t>GPU</a:t>
            </a:r>
            <a:r>
              <a:rPr lang="ru-RU" sz="1800" dirty="0"/>
              <a:t> синхронно исполняют один и тот же набор команд (конвейер, шейдер, умножение матриц, свертка). 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ГПУ выполняют операции  асинхронно и только с данными во внутреннем ОЗУ (</a:t>
            </a:r>
            <a:r>
              <a:rPr lang="en-US" sz="1800" dirty="0"/>
              <a:t>GDRAM </a:t>
            </a:r>
            <a:r>
              <a:rPr lang="ru-RU" sz="1800" dirty="0"/>
              <a:t>или </a:t>
            </a:r>
            <a:r>
              <a:rPr lang="en-US" sz="1800" dirty="0"/>
              <a:t>HBM </a:t>
            </a:r>
            <a:r>
              <a:rPr lang="ru-RU" sz="1800" dirty="0"/>
              <a:t>иначе доступ к внешней ОЗУ все бы затормозил)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Доступ к ОЗУ узкое место </a:t>
            </a:r>
            <a:r>
              <a:rPr lang="en-US" sz="1800" dirty="0"/>
              <a:t>GPU – </a:t>
            </a:r>
            <a:r>
              <a:rPr lang="ru-RU" sz="1800" dirty="0"/>
              <a:t>из за латентности доступа невыгодно использовать </a:t>
            </a:r>
            <a:r>
              <a:rPr lang="en-US" sz="1800" dirty="0"/>
              <a:t>GPU </a:t>
            </a:r>
            <a:r>
              <a:rPr lang="ru-RU" sz="1800" dirty="0"/>
              <a:t>для небольших массивов данных.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Часто</a:t>
            </a:r>
            <a:r>
              <a:rPr lang="en-US" sz="1800" dirty="0"/>
              <a:t> GPU </a:t>
            </a:r>
            <a:r>
              <a:rPr lang="ru-RU" sz="1800" dirty="0"/>
              <a:t>содержат многоуровневый кэш для снижения латентности.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В современных интегрированных </a:t>
            </a:r>
            <a:r>
              <a:rPr lang="en-US" sz="1800" dirty="0"/>
              <a:t>GPU </a:t>
            </a:r>
            <a:r>
              <a:rPr lang="ru-RU" sz="1800" dirty="0"/>
              <a:t>(в составе </a:t>
            </a:r>
            <a:r>
              <a:rPr lang="en-US" sz="1800" dirty="0"/>
              <a:t>HSA CC-NUMA) LLC GPU </a:t>
            </a:r>
            <a:r>
              <a:rPr lang="ru-RU" sz="1800" dirty="0"/>
              <a:t>объединён с </a:t>
            </a:r>
            <a:r>
              <a:rPr lang="en-US" sz="1800" dirty="0"/>
              <a:t>CPU.</a:t>
            </a:r>
            <a:endParaRPr lang="ru-RU" sz="1800" dirty="0"/>
          </a:p>
          <a:p>
            <a:pPr marL="685800" lvl="2"/>
            <a:r>
              <a:rPr lang="ru-RU" sz="1800" dirty="0"/>
              <a:t>В устаревших версиях адресные пространства делились и приходилось выполнять доп. Операцию передачи данных в интегрированные </a:t>
            </a:r>
            <a:r>
              <a:rPr lang="en-US" sz="1800" dirty="0"/>
              <a:t>GPU </a:t>
            </a:r>
            <a:r>
              <a:rPr lang="ru-RU" sz="1800" dirty="0"/>
              <a:t>и обратно.</a:t>
            </a:r>
          </a:p>
          <a:p>
            <a:pPr marL="685800" lvl="2"/>
            <a:r>
              <a:rPr lang="ru-RU" sz="1800" dirty="0"/>
              <a:t>Компанией </a:t>
            </a:r>
            <a:r>
              <a:rPr lang="en-US" sz="1800" dirty="0"/>
              <a:t>IBM </a:t>
            </a:r>
            <a:r>
              <a:rPr lang="ru-RU" sz="1800" dirty="0"/>
              <a:t>поддерживается СС-</a:t>
            </a:r>
            <a:r>
              <a:rPr lang="en-US" sz="1800" dirty="0"/>
              <a:t>NUMA </a:t>
            </a:r>
            <a:r>
              <a:rPr lang="ru-RU" sz="1800" dirty="0"/>
              <a:t>интеграция с </a:t>
            </a:r>
            <a:r>
              <a:rPr lang="en-US" sz="1800" dirty="0"/>
              <a:t>GPU NVIDIA </a:t>
            </a:r>
            <a:r>
              <a:rPr lang="ru-RU" sz="1800" dirty="0"/>
              <a:t>за счет общего интерфейса для обоих систем </a:t>
            </a:r>
            <a:r>
              <a:rPr lang="en-US" sz="1800" dirty="0"/>
              <a:t>NVLINK</a:t>
            </a: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GPGPU architecture. GPGPU Architecture: We take NVIDIA GPUs as an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157192"/>
            <a:ext cx="4435300" cy="15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2198" y="800542"/>
            <a:ext cx="8104602" cy="370857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По существу </a:t>
            </a:r>
            <a:r>
              <a:rPr lang="en-US" sz="1800" dirty="0"/>
              <a:t>GPU </a:t>
            </a:r>
            <a:r>
              <a:rPr lang="ru-RU" sz="1800" dirty="0"/>
              <a:t>это потоковая </a:t>
            </a:r>
            <a:r>
              <a:rPr lang="en-US" sz="1800" dirty="0"/>
              <a:t>SIMD </a:t>
            </a:r>
            <a:r>
              <a:rPr lang="ru-RU" sz="1800" dirty="0"/>
              <a:t>архитектура – т.н. </a:t>
            </a:r>
            <a:r>
              <a:rPr lang="en-US" sz="1800" dirty="0"/>
              <a:t>SIMT </a:t>
            </a:r>
            <a:r>
              <a:rPr lang="ru-RU" sz="1800" dirty="0"/>
              <a:t>архитектура. </a:t>
            </a:r>
          </a:p>
          <a:p>
            <a:pPr marL="0" indent="12700"/>
            <a:r>
              <a:rPr lang="en-US" sz="1800" dirty="0"/>
              <a:t>GPU </a:t>
            </a:r>
            <a:r>
              <a:rPr lang="ru-RU" sz="1800" dirty="0"/>
              <a:t>всегда управляется при помощи </a:t>
            </a:r>
            <a:r>
              <a:rPr lang="en-US" sz="1800" dirty="0"/>
              <a:t>CPU (GPU </a:t>
            </a:r>
            <a:r>
              <a:rPr lang="ru-RU" sz="1800" dirty="0"/>
              <a:t>это именно</a:t>
            </a:r>
            <a:r>
              <a:rPr lang="en-US" sz="1800" dirty="0"/>
              <a:t> </a:t>
            </a:r>
            <a:r>
              <a:rPr lang="ru-RU" sz="1800" dirty="0"/>
              <a:t>сопроцессор). Задачи включают блоки команд и данные для них. </a:t>
            </a:r>
          </a:p>
          <a:p>
            <a:pPr marL="0" indent="12700"/>
            <a:r>
              <a:rPr lang="ru-RU" sz="1800" dirty="0"/>
              <a:t> Все ПП синхронно исполняют один и тот же набор команд (</a:t>
            </a:r>
            <a:r>
              <a:rPr lang="ru-RU" sz="1800" dirty="0" err="1"/>
              <a:t>конвйер</a:t>
            </a:r>
            <a:r>
              <a:rPr lang="ru-RU" sz="1800" dirty="0"/>
              <a:t>, шейдер). </a:t>
            </a:r>
          </a:p>
          <a:p>
            <a:pPr marL="400050" lvl="2" indent="12700"/>
            <a:r>
              <a:rPr lang="ru-RU" sz="1800" dirty="0"/>
              <a:t>То есть одна команда исполняется для целого массива данных.</a:t>
            </a:r>
          </a:p>
          <a:p>
            <a:pPr marL="400050" lvl="2" indent="12700"/>
            <a:r>
              <a:rPr lang="ru-RU" sz="1800" dirty="0"/>
              <a:t>Раньше шейдеры были аппаратными, теперь программные – представляют собой набор микрокоманд - конвейер. </a:t>
            </a:r>
          </a:p>
          <a:p>
            <a:pPr marL="400050" lvl="2" indent="12700"/>
            <a:r>
              <a:rPr lang="ru-RU" sz="1800" dirty="0"/>
              <a:t>ПП объединяются в блоки </a:t>
            </a:r>
            <a:r>
              <a:rPr lang="en-US" sz="1800" dirty="0"/>
              <a:t>(</a:t>
            </a:r>
            <a:r>
              <a:rPr lang="ru-RU" sz="1800" dirty="0"/>
              <a:t>связки, </a:t>
            </a:r>
            <a:r>
              <a:rPr lang="en-US" sz="1800" dirty="0"/>
              <a:t>wrap, </a:t>
            </a:r>
            <a:r>
              <a:rPr lang="en-US" sz="1800" dirty="0" err="1"/>
              <a:t>wavefront</a:t>
            </a:r>
            <a:r>
              <a:rPr lang="en-US" sz="1800" dirty="0"/>
              <a:t>)</a:t>
            </a:r>
            <a:r>
              <a:rPr lang="ru-RU" sz="1800" dirty="0"/>
              <a:t> по 16-64 ПП. </a:t>
            </a:r>
            <a:endParaRPr lang="en-US" sz="1800" dirty="0"/>
          </a:p>
          <a:p>
            <a:pPr marL="400050" lvl="2" indent="12700"/>
            <a:r>
              <a:rPr lang="ru-RU" sz="1800" dirty="0"/>
              <a:t>Каждый графический процессор </a:t>
            </a:r>
            <a:r>
              <a:rPr lang="ru-RU" sz="1800" dirty="0" smtClean="0"/>
              <a:t>запускает </a:t>
            </a:r>
            <a:r>
              <a:rPr lang="ru-RU" sz="1800" dirty="0"/>
              <a:t>за</a:t>
            </a:r>
            <a:r>
              <a:rPr lang="en-US" sz="1800" dirty="0"/>
              <a:t> </a:t>
            </a:r>
            <a:r>
              <a:rPr lang="ru-RU" sz="1800" dirty="0"/>
              <a:t>один только одну связку</a:t>
            </a:r>
            <a:r>
              <a:rPr lang="ru-RU" sz="1800" dirty="0" smtClean="0"/>
              <a:t>.</a:t>
            </a:r>
            <a:endParaRPr lang="ru-RU" sz="1400" dirty="0"/>
          </a:p>
          <a:p>
            <a:pPr marL="400050" lvl="2" indent="12700"/>
            <a:r>
              <a:rPr lang="ru-RU" sz="1800" dirty="0"/>
              <a:t>Связка работает несколько циклов работы </a:t>
            </a:r>
            <a:r>
              <a:rPr lang="en-US" sz="1800" dirty="0"/>
              <a:t>GPU</a:t>
            </a:r>
            <a:r>
              <a:rPr lang="en-US" sz="1800" dirty="0" smtClean="0"/>
              <a:t>.</a:t>
            </a:r>
            <a:r>
              <a:rPr lang="ru-RU" sz="1800" dirty="0" smtClean="0"/>
              <a:t> Связки </a:t>
            </a:r>
            <a:r>
              <a:rPr lang="ru-RU" sz="1800" dirty="0" err="1" smtClean="0"/>
              <a:t>поточатся</a:t>
            </a:r>
            <a:r>
              <a:rPr lang="ru-RU" sz="1800" dirty="0" smtClean="0"/>
              <a:t>.</a:t>
            </a:r>
            <a:endParaRPr lang="ru-RU" sz="1800" dirty="0"/>
          </a:p>
          <a:p>
            <a:pPr marL="400050" lvl="2" indent="12700"/>
            <a:r>
              <a:rPr lang="ru-RU" sz="1800" dirty="0"/>
              <a:t>Использование нескольких связок в одному </a:t>
            </a:r>
            <a:r>
              <a:rPr lang="en-US" sz="1800" dirty="0"/>
              <a:t>GPU</a:t>
            </a:r>
            <a:r>
              <a:rPr lang="ru-RU" sz="1800" dirty="0"/>
              <a:t> позволяет скрывать латентность доступа к ОЗУ/кэшу данных.</a:t>
            </a:r>
          </a:p>
          <a:p>
            <a:pPr marL="400050" lvl="2" indent="12700"/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>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 descr="GPGPU architecture overview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618244"/>
            <a:ext cx="3994637" cy="205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157192"/>
            <a:ext cx="166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Происходит</a:t>
            </a:r>
            <a:br>
              <a:rPr lang="ru-RU" dirty="0" smtClean="0"/>
            </a:br>
            <a:r>
              <a:rPr lang="ru-RU" dirty="0" smtClean="0"/>
              <a:t> динамическое</a:t>
            </a:r>
            <a:br>
              <a:rPr lang="ru-RU" dirty="0" smtClean="0"/>
            </a:br>
            <a:r>
              <a:rPr lang="ru-RU" dirty="0" smtClean="0"/>
              <a:t> управление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Особенности архитектуры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918012"/>
            <a:ext cx="3352074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Все ПП синхронно исполняют один и тот же набор команд </a:t>
            </a:r>
          </a:p>
          <a:p>
            <a:r>
              <a:rPr lang="ru-RU" sz="1600" dirty="0"/>
              <a:t> Основная проблема ГПУ - </a:t>
            </a:r>
            <a:r>
              <a:rPr lang="ru-RU" sz="1800" dirty="0"/>
              <a:t>Низкая скорость чтения из ОЗУ (высокая латентность). </a:t>
            </a:r>
            <a:endParaRPr lang="ru-RU" sz="1600" dirty="0"/>
          </a:p>
          <a:p>
            <a:pPr marL="685800" lvl="1"/>
            <a:r>
              <a:rPr lang="ru-RU" sz="1600" dirty="0"/>
              <a:t>чтобы его компенсировать, требуется обрабатывать большое (10000 и более) количество элементов за 1 запуск.</a:t>
            </a:r>
          </a:p>
          <a:p>
            <a:r>
              <a:rPr lang="ru-RU" sz="1800" dirty="0"/>
              <a:t>Поддержка аппаратной </a:t>
            </a:r>
            <a:r>
              <a:rPr lang="ru-RU" sz="1800" dirty="0" err="1"/>
              <a:t>многопоточности</a:t>
            </a:r>
            <a:r>
              <a:rPr lang="ru-RU" sz="1800" dirty="0"/>
              <a:t>. </a:t>
            </a:r>
          </a:p>
          <a:p>
            <a:r>
              <a:rPr lang="ru-RU" sz="1800" dirty="0"/>
              <a:t> Разнородность архитектур</a:t>
            </a:r>
            <a:r>
              <a:rPr lang="ru-RU" sz="1600" dirty="0"/>
              <a:t>. </a:t>
            </a:r>
          </a:p>
          <a:p>
            <a:pPr marL="685800" lvl="1"/>
            <a:r>
              <a:rPr lang="ru-RU" sz="1600" dirty="0"/>
              <a:t>Следует учесть, что оптимальные программы для </a:t>
            </a:r>
            <a:r>
              <a:rPr lang="ru-RU" sz="1600" dirty="0" err="1"/>
              <a:t>NVidia</a:t>
            </a:r>
            <a:r>
              <a:rPr lang="ru-RU" sz="1600" dirty="0"/>
              <a:t> и AMD будут сильно различаться.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52736"/>
            <a:ext cx="4847540" cy="5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562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300" b="1" dirty="0"/>
              <a:t>Архитектура современных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18012"/>
            <a:ext cx="4256156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1800" dirty="0"/>
              <a:t>128 потоковых процессоров(ПП)  объединены в SIMD-группы по 16 мультипроцессоров (МП), </a:t>
            </a:r>
          </a:p>
          <a:p>
            <a:pPr marL="488950" lvl="1" indent="-88900"/>
            <a:r>
              <a:rPr lang="ru-RU" sz="1800" dirty="0"/>
              <a:t>МП Также называется кластером или слайсом.</a:t>
            </a:r>
          </a:p>
          <a:p>
            <a:pPr marL="88900" indent="-88900"/>
            <a:r>
              <a:rPr lang="ru-RU" sz="1800" dirty="0"/>
              <a:t>МП работают независимо друг от друга, хотя и исполняют один и тот же набор команд. </a:t>
            </a:r>
          </a:p>
          <a:p>
            <a:pPr marL="88900" indent="-88900"/>
            <a:r>
              <a:rPr lang="ru-RU" sz="1800" dirty="0"/>
              <a:t>Каждый ПП является </a:t>
            </a:r>
            <a:r>
              <a:rPr lang="ru-RU" sz="1800" dirty="0" err="1"/>
              <a:t>суперскалярным</a:t>
            </a:r>
            <a:r>
              <a:rPr lang="ru-RU" sz="1800" dirty="0"/>
              <a:t> устройством и может конвейеризировано выполнять несколько команд. </a:t>
            </a:r>
          </a:p>
          <a:p>
            <a:pPr marL="88900" indent="-88900"/>
            <a:r>
              <a:rPr lang="ru-RU" sz="1800" dirty="0"/>
              <a:t>Каждому ПП доступна вся  видео ОЗУ ему доступна вся память, как на чтение, так и на запись. </a:t>
            </a:r>
          </a:p>
          <a:p>
            <a:pPr marL="88900" indent="-88900"/>
            <a:r>
              <a:rPr lang="ru-RU" sz="1600" dirty="0"/>
              <a:t>Однако на практике, ввиду слабости средств синхронизации между различными МП, процесс обработки строится так, чтобы адреса записи не пересекались.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://cuda.artisteer.net/files/tmpCB1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60" y="980728"/>
            <a:ext cx="3896117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8024" y="61653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GeForce 8x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5838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https://www.overclockers.ua/video/nvidia-turing-geforce-rtx/03-nvidia-turing.jpg">
            <a:extLst>
              <a:ext uri="{FF2B5EF4-FFF2-40B4-BE49-F238E27FC236}">
                <a16:creationId xmlns:a16="http://schemas.microsoft.com/office/drawing/2014/main" id="{ED111AB6-17A5-4519-8A5E-E5589F76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4" y="976351"/>
            <a:ext cx="3952979" cy="32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FFD12-32F5-4EF9-B1FF-0259413B59D3}"/>
              </a:ext>
            </a:extLst>
          </p:cNvPr>
          <p:cNvSpPr txBox="1"/>
          <p:nvPr/>
        </p:nvSpPr>
        <p:spPr>
          <a:xfrm>
            <a:off x="261317" y="5037488"/>
            <a:ext cx="86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TU102 (</a:t>
            </a:r>
            <a:r>
              <a:rPr lang="en-US" i="1" dirty="0"/>
              <a:t>GeForce RTX 2080 </a:t>
            </a:r>
            <a:r>
              <a:rPr lang="en-US" i="1" dirty="0" err="1"/>
              <a:t>Ti</a:t>
            </a:r>
            <a:r>
              <a:rPr lang="en-US" i="1" dirty="0"/>
              <a:t>)</a:t>
            </a:r>
            <a:r>
              <a:rPr lang="en-US" dirty="0"/>
              <a:t> </a:t>
            </a:r>
            <a:r>
              <a:rPr lang="ru-RU" dirty="0"/>
              <a:t>Фото кристалла и его схема</a:t>
            </a:r>
          </a:p>
        </p:txBody>
      </p:sp>
      <p:pic>
        <p:nvPicPr>
          <p:cNvPr id="6148" name="Picture 4" descr="https://www.overclockers.ua/video/nvidia-turing-geforce-rtx/04-nvidia-turing.png">
            <a:extLst>
              <a:ext uri="{FF2B5EF4-FFF2-40B4-BE49-F238E27FC236}">
                <a16:creationId xmlns:a16="http://schemas.microsoft.com/office/drawing/2014/main" id="{AFC76250-6FBA-46FF-95B0-278E22C4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16" y="1004505"/>
            <a:ext cx="4869549" cy="40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0107B4-939E-4612-BA8E-4239B0C98AD8}"/>
              </a:ext>
            </a:extLst>
          </p:cNvPr>
          <p:cNvSpPr/>
          <p:nvPr/>
        </p:nvSpPr>
        <p:spPr>
          <a:xfrm>
            <a:off x="65149" y="5406820"/>
            <a:ext cx="8971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кластеров GPC, каждый по 6 текстурно-процессорных кластеров TPC, объединяющих мультипроцессорные блоки SM. Каждый SM-блок 64 вычислительных блока </a:t>
            </a:r>
            <a:endParaRPr lang="ru-RU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CUDA-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Шина памяти GDDR6. Объем памяти 11 ГБ на уровне старого флагмана.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контроллеров памяти разрядностью 32 бита. Кэш L2 5632 КБ. 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70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92213" y="4716231"/>
            <a:ext cx="25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NVidia </a:t>
            </a:r>
          </a:p>
          <a:p>
            <a:r>
              <a:rPr lang="en-US" dirty="0"/>
              <a:t>Turing</a:t>
            </a:r>
            <a:r>
              <a:rPr lang="ru-RU" dirty="0"/>
              <a:t> 104</a:t>
            </a:r>
            <a:r>
              <a:rPr lang="en-US" dirty="0"/>
              <a:t> </a:t>
            </a:r>
          </a:p>
          <a:p>
            <a:r>
              <a:rPr lang="en-US" dirty="0"/>
              <a:t>(GeForce </a:t>
            </a:r>
            <a:r>
              <a:rPr lang="ru-RU" dirty="0"/>
              <a:t>20</a:t>
            </a:r>
            <a:r>
              <a:rPr lang="en-US" dirty="0"/>
              <a:t>xx)</a:t>
            </a:r>
            <a:endParaRPr lang="ru-RU" dirty="0"/>
          </a:p>
        </p:txBody>
      </p:sp>
      <p:pic>
        <p:nvPicPr>
          <p:cNvPr id="1028" name="Picture 4" descr="https://cdn.videocardz.com/1/2018/09/TURING-SM-293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70" y="994472"/>
            <a:ext cx="2790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326778"/>
            <a:ext cx="57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мультипроцессорного блока </a:t>
            </a:r>
            <a:r>
              <a:rPr lang="en-US" dirty="0" err="1"/>
              <a:t>NVidea</a:t>
            </a:r>
            <a:r>
              <a:rPr lang="en-US" dirty="0"/>
              <a:t> Turing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84384" y="1692216"/>
            <a:ext cx="5915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Используются параллельные вычисления в </a:t>
            </a:r>
            <a:r>
              <a:rPr lang="en-US" dirty="0"/>
              <a:t>FP32 </a:t>
            </a:r>
            <a:r>
              <a:rPr lang="ru-RU" dirty="0"/>
              <a:t>и </a:t>
            </a:r>
            <a:r>
              <a:rPr lang="en-US" dirty="0"/>
              <a:t>INT32, </a:t>
            </a:r>
            <a:r>
              <a:rPr lang="ru-RU" dirty="0"/>
              <a:t>тензорные вычисления и блоки расчет текстур </a:t>
            </a:r>
            <a:r>
              <a:rPr lang="en-US" dirty="0"/>
              <a:t>(</a:t>
            </a:r>
            <a:r>
              <a:rPr lang="en-US" dirty="0" err="1"/>
              <a:t>tex</a:t>
            </a:r>
            <a:r>
              <a:rPr lang="en-US" dirty="0"/>
              <a:t>)</a:t>
            </a:r>
            <a:r>
              <a:rPr lang="ru-RU" dirty="0"/>
              <a:t>, и лучей</a:t>
            </a:r>
            <a:r>
              <a:rPr lang="en-US" dirty="0"/>
              <a:t> (RT core).</a:t>
            </a:r>
            <a:endParaRPr lang="ru-RU" dirty="0"/>
          </a:p>
          <a:p>
            <a:r>
              <a:rPr lang="en-US" dirty="0"/>
              <a:t>FP – </a:t>
            </a:r>
            <a:r>
              <a:rPr lang="ru-RU" dirty="0"/>
              <a:t>векторные – </a:t>
            </a:r>
            <a:r>
              <a:rPr lang="en-US" dirty="0"/>
              <a:t>SIMD </a:t>
            </a:r>
            <a:r>
              <a:rPr lang="ru-RU" dirty="0"/>
              <a:t>вычисления. </a:t>
            </a:r>
          </a:p>
          <a:p>
            <a:r>
              <a:rPr lang="en-US" dirty="0"/>
              <a:t>INT – </a:t>
            </a:r>
            <a:r>
              <a:rPr lang="ru-RU" dirty="0"/>
              <a:t>спец. Задачи – ветвления, переходы, расчет адресов операндов.</a:t>
            </a:r>
            <a:endParaRPr lang="en-US" dirty="0"/>
          </a:p>
          <a:p>
            <a:r>
              <a:rPr lang="ru-RU" dirty="0"/>
              <a:t>тензорные блоки поддерживают  операции в форматах </a:t>
            </a:r>
            <a:r>
              <a:rPr lang="en-US" dirty="0"/>
              <a:t>Int1, Int4, int8, Fp16, FP32, </a:t>
            </a:r>
            <a:r>
              <a:rPr lang="ru-RU" dirty="0"/>
              <a:t>а также операции смешенной точности </a:t>
            </a:r>
            <a:r>
              <a:rPr lang="en-US" dirty="0"/>
              <a:t>(</a:t>
            </a:r>
            <a:r>
              <a:rPr lang="en-US" dirty="0" smtClean="0"/>
              <a:t>FP16 </a:t>
            </a:r>
            <a:r>
              <a:rPr lang="ru-RU" dirty="0"/>
              <a:t>умножение + </a:t>
            </a:r>
            <a:r>
              <a:rPr lang="en-US" dirty="0"/>
              <a:t>Fp32 </a:t>
            </a:r>
            <a:r>
              <a:rPr lang="ru-RU" dirty="0"/>
              <a:t>аккумулятор).</a:t>
            </a:r>
          </a:p>
          <a:p>
            <a:r>
              <a:rPr lang="ru-RU" dirty="0"/>
              <a:t>тензорные </a:t>
            </a:r>
            <a:r>
              <a:rPr lang="ru-RU" dirty="0" smtClean="0"/>
              <a:t>блоки  </a:t>
            </a:r>
            <a:r>
              <a:rPr lang="ru-RU" dirty="0"/>
              <a:t>используются в задачах машинного обучения для оптимизации ресурсов.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1675" y="4828949"/>
            <a:ext cx="8892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Каждое тензорное ядро выполняет до 64 операций </a:t>
            </a:r>
            <a:endParaRPr lang="en-US" dirty="0"/>
          </a:p>
          <a:p>
            <a:r>
              <a:rPr lang="ru-RU" dirty="0"/>
              <a:t>с плавающей запятой, используя входные </a:t>
            </a:r>
            <a:endParaRPr lang="en-US" dirty="0"/>
          </a:p>
          <a:p>
            <a:r>
              <a:rPr lang="ru-RU" dirty="0"/>
              <a:t>данные формата FP16. </a:t>
            </a:r>
          </a:p>
          <a:p>
            <a:r>
              <a:rPr lang="ru-RU" dirty="0"/>
              <a:t>Тензорные блоки позволяют работать с матицами или блоками матриц, например разменом 8х8.</a:t>
            </a:r>
          </a:p>
          <a:p>
            <a:r>
              <a:rPr lang="ru-RU" dirty="0"/>
              <a:t>Основная операция </a:t>
            </a:r>
            <a:r>
              <a:rPr lang="en-US" dirty="0"/>
              <a:t>FMA (float multiply and Add).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20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" y="48709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818387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Ivy Bridge 2011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ivy bridge block diagram.svg">
            <a:extLst>
              <a:ext uri="{FF2B5EF4-FFF2-40B4-BE49-F238E27FC236}">
                <a16:creationId xmlns:a16="http://schemas.microsoft.com/office/drawing/2014/main" id="{02934D1C-9955-4776-8592-C33FADBE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72" y="1052735"/>
            <a:ext cx="4029718" cy="56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49E7F72-E293-4D53-9204-62E764814EDD}"/>
              </a:ext>
            </a:extLst>
          </p:cNvPr>
          <p:cNvSpPr/>
          <p:nvPr/>
        </p:nvSpPr>
        <p:spPr>
          <a:xfrm>
            <a:off x="5054918" y="769655"/>
            <a:ext cx="33434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Микроархитектура одного ядра</a:t>
            </a:r>
          </a:p>
        </p:txBody>
      </p:sp>
      <p:pic>
        <p:nvPicPr>
          <p:cNvPr id="2052" name="Picture 4" descr="ivy bridge (hexa-core) die shot (annotated).png">
            <a:extLst>
              <a:ext uri="{FF2B5EF4-FFF2-40B4-BE49-F238E27FC236}">
                <a16:creationId xmlns:a16="http://schemas.microsoft.com/office/drawing/2014/main" id="{D2FB42F1-F9C9-4C13-8001-BC8C2B44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" y="2636912"/>
            <a:ext cx="4075839" cy="3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AB74215-9D91-4D43-94C1-EF66655549F2}"/>
              </a:ext>
            </a:extLst>
          </p:cNvPr>
          <p:cNvSpPr txBox="1">
            <a:spLocks/>
          </p:cNvSpPr>
          <p:nvPr/>
        </p:nvSpPr>
        <p:spPr>
          <a:xfrm>
            <a:off x="528983" y="2132856"/>
            <a:ext cx="26642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Кристалл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26779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Специальные типы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8104" y="5375836"/>
            <a:ext cx="3024336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ядра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0398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Микроконтроллер (МК) представляет собой урезанное ядро процессора общего научения с периферией общего и специального назначения, в </a:t>
            </a:r>
            <a:r>
              <a:rPr lang="ru-RU" dirty="0" err="1"/>
              <a:t>т.ч</a:t>
            </a:r>
            <a:r>
              <a:rPr lang="ru-RU" dirty="0"/>
              <a:t>. Цифровой, аналоговой и дискретной.</a:t>
            </a:r>
          </a:p>
          <a:p>
            <a:pPr>
              <a:spcBef>
                <a:spcPts val="600"/>
              </a:spcBef>
            </a:pPr>
            <a:r>
              <a:rPr lang="ru-RU" dirty="0"/>
              <a:t>Также МК имеют. Спец периферию реального времени, такую как таймеры, </a:t>
            </a:r>
          </a:p>
          <a:p>
            <a:pPr>
              <a:spcBef>
                <a:spcPts val="600"/>
              </a:spcBef>
            </a:pPr>
            <a:r>
              <a:rPr lang="ru-RU" dirty="0"/>
              <a:t>Модули обслуживания внешних прерываний и др.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ru-RU" dirty="0"/>
              <a:t>Цель</a:t>
            </a:r>
            <a:r>
              <a:rPr lang="en-US" dirty="0"/>
              <a:t> </a:t>
            </a:r>
            <a:r>
              <a:rPr lang="ru-RU" dirty="0"/>
              <a:t>использования микроконтроллера – обработка информации измерительных устройств или устройств автоматизации в реальном времени. </a:t>
            </a:r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4396121" cy="4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090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93629" y="6365848"/>
            <a:ext cx="5350371" cy="3497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271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МК как правило имеют урезанную Гарвардскую-</a:t>
            </a:r>
            <a:r>
              <a:rPr lang="en-US" dirty="0"/>
              <a:t>RISC </a:t>
            </a:r>
            <a:r>
              <a:rPr lang="ru-RU" dirty="0"/>
              <a:t>архитектуру ядра и весь необходимый обвес </a:t>
            </a:r>
            <a:r>
              <a:rPr lang="en-US" dirty="0"/>
              <a:t>(SRAM, EEPROM </a:t>
            </a:r>
            <a:r>
              <a:rPr lang="ru-RU" dirty="0"/>
              <a:t>ПЗУ, устройства ввода-вывода).</a:t>
            </a:r>
          </a:p>
          <a:p>
            <a:r>
              <a:rPr lang="ru-RU" dirty="0"/>
              <a:t>МК может содержать со-процессоры.</a:t>
            </a:r>
          </a:p>
          <a:p>
            <a:r>
              <a:rPr lang="ru-RU" dirty="0"/>
              <a:t>Например для работы с </a:t>
            </a:r>
            <a:r>
              <a:rPr lang="en-US" dirty="0"/>
              <a:t>USB, Ethernet</a:t>
            </a:r>
            <a:r>
              <a:rPr lang="ru-RU" dirty="0"/>
              <a:t>, </a:t>
            </a:r>
            <a:r>
              <a:rPr lang="en-US" dirty="0"/>
              <a:t>Bluetooth 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или для поддержки, например, стандарта </a:t>
            </a:r>
            <a:r>
              <a:rPr lang="en-US" dirty="0"/>
              <a:t>GPS.</a:t>
            </a:r>
          </a:p>
          <a:p>
            <a:r>
              <a:rPr lang="ru-RU" dirty="0"/>
              <a:t>А также сопроцессоры для операций цифровой обработки сигналов.</a:t>
            </a:r>
          </a:p>
          <a:p>
            <a:endParaRPr lang="ru-RU" dirty="0"/>
          </a:p>
          <a:p>
            <a:r>
              <a:rPr lang="ru-RU" dirty="0"/>
              <a:t>МК ориентированы на однозадачную работы без операционной системы и непосредственно  с периферией (без дополнительных модулей типа чипсета и т.д.).</a:t>
            </a:r>
            <a:endParaRPr lang="en-US" dirty="0"/>
          </a:p>
          <a:p>
            <a:endParaRPr lang="ru-RU" dirty="0"/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913284"/>
            <a:ext cx="3936504" cy="37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derstanding Arduino UNO Hardware Design - Technical Artic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8" y="717554"/>
            <a:ext cx="4296916" cy="5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195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052736"/>
            <a:ext cx="2328193" cy="5554935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M 32</a:t>
            </a:r>
            <a:r>
              <a:rPr lang="ru-RU" sz="1800" dirty="0"/>
              <a:t>битная система, сопроцессоры аппаратного деления и умножения, работа с </a:t>
            </a:r>
            <a:r>
              <a:rPr lang="en-US" sz="1800" dirty="0"/>
              <a:t>float</a:t>
            </a:r>
            <a:endParaRPr lang="ru-RU" sz="1600" dirty="0"/>
          </a:p>
          <a:p>
            <a:pPr marL="88900" indent="-88900"/>
            <a:r>
              <a:rPr lang="en-US" sz="1800" dirty="0"/>
              <a:t> RISC </a:t>
            </a:r>
            <a:r>
              <a:rPr lang="ru-RU" sz="1800" dirty="0"/>
              <a:t>система команд</a:t>
            </a:r>
            <a:endParaRPr lang="en-US" sz="1800" dirty="0"/>
          </a:p>
          <a:p>
            <a:pPr marL="88900" indent="-88900"/>
            <a:r>
              <a:rPr lang="ru-RU" sz="1800" dirty="0"/>
              <a:t> конвейерная архитектура</a:t>
            </a:r>
          </a:p>
          <a:p>
            <a:pPr marL="88900" indent="-88900"/>
            <a:r>
              <a:rPr lang="ru-RU" sz="1800" dirty="0"/>
              <a:t>Развитая периферия </a:t>
            </a:r>
          </a:p>
          <a:p>
            <a:pPr marL="88900" indent="-88900"/>
            <a:r>
              <a:rPr lang="ru-RU" sz="1800" dirty="0"/>
              <a:t>Поддержка широкого набора промышленных интерфейсов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Ð¡ÑÑÑÐºÑÑÑÐ½Ð°Ñ ÑÑÐµÐ¼Ð° Ð¼Ð¸ÐºÑÐ¾ÐºÐ¾Ð½ÑÑÐ¾Ð»Ð»ÐµÑÐ¾Ð² STM32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6312767" cy="49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4742" y="6014326"/>
            <a:ext cx="8335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встроенный функционал работы с измерительной техникой, системами сбора данных и системами автоматизации.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5170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719460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203201"/>
            <a:ext cx="8856984" cy="1448994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A9 </a:t>
            </a:r>
            <a:r>
              <a:rPr lang="ru-RU" sz="1800" dirty="0"/>
              <a:t>процессор мобильных устройств на базе </a:t>
            </a:r>
            <a:r>
              <a:rPr lang="en-US" sz="1800" dirty="0"/>
              <a:t>Cortex M</a:t>
            </a:r>
            <a:r>
              <a:rPr lang="ru-RU" sz="1800" dirty="0"/>
              <a:t> (Гарвард, </a:t>
            </a:r>
            <a:r>
              <a:rPr lang="en-US" sz="1800" dirty="0"/>
              <a:t>RISC)</a:t>
            </a:r>
            <a:r>
              <a:rPr lang="ru-RU" sz="1800" dirty="0"/>
              <a:t>.</a:t>
            </a:r>
            <a:endParaRPr lang="en-US" sz="1800" dirty="0"/>
          </a:p>
          <a:p>
            <a:pPr marL="88900" indent="-88900"/>
            <a:r>
              <a:rPr lang="en-US" sz="1800" dirty="0"/>
              <a:t> </a:t>
            </a:r>
            <a:r>
              <a:rPr lang="ru-RU" sz="1800" dirty="0"/>
              <a:t>Расширенная конвейерная</a:t>
            </a:r>
            <a:r>
              <a:rPr lang="en-US" sz="1800" dirty="0"/>
              <a:t> </a:t>
            </a:r>
            <a:r>
              <a:rPr lang="ru-RU" sz="1800" dirty="0" err="1"/>
              <a:t>суперскалярная</a:t>
            </a:r>
            <a:r>
              <a:rPr lang="ru-RU" sz="1800" dirty="0"/>
              <a:t> многоядерная архитектура, многопоточная ориентированная на работу с операционной системой.</a:t>
            </a:r>
          </a:p>
          <a:p>
            <a:pPr marL="88900" indent="-88900"/>
            <a:r>
              <a:rPr lang="ru-RU" sz="1800" dirty="0"/>
              <a:t>Многоуровневый спекулятивный КЭШ и др. особенности ЦПУ</a:t>
            </a:r>
          </a:p>
          <a:p>
            <a:pPr marL="88900" indent="-88900"/>
            <a:r>
              <a:rPr lang="ru-RU" sz="1800" dirty="0"/>
              <a:t>Ориентированы на низкое </a:t>
            </a:r>
            <a:r>
              <a:rPr lang="ru-RU" sz="1800" dirty="0" err="1"/>
              <a:t>энерогопотребение</a:t>
            </a:r>
            <a:r>
              <a:rPr lang="ru-RU" sz="1800" dirty="0"/>
              <a:t>.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 descr="http://www.kit-e.ru/assets/images/1003/66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912771"/>
            <a:ext cx="7488832" cy="42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13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квантовых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7904" y="4489374"/>
            <a:ext cx="5434955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i="1" dirty="0"/>
              <a:t>вид квантового процессора </a:t>
            </a:r>
            <a:r>
              <a:rPr lang="en-US" sz="1800" i="1" dirty="0"/>
              <a:t>Google</a:t>
            </a:r>
            <a:r>
              <a:rPr lang="ru-RU" sz="1800" i="1" dirty="0"/>
              <a:t>,</a:t>
            </a:r>
            <a:r>
              <a:rPr lang="en-US" sz="1800" i="1" dirty="0"/>
              <a:t> </a:t>
            </a:r>
            <a:r>
              <a:rPr lang="ru-RU" sz="1800" i="1" dirty="0"/>
              <a:t>Квантовый элемент И-Не и схема квантового компьютера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8240" y="1063695"/>
            <a:ext cx="36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Используются </a:t>
            </a:r>
            <a:r>
              <a:rPr lang="ru-RU" dirty="0" err="1"/>
              <a:t>кубиты</a:t>
            </a:r>
            <a:r>
              <a:rPr lang="ru-RU" dirty="0"/>
              <a:t> – состояния спинов элементарных </a:t>
            </a:r>
            <a:r>
              <a:rPr lang="ru-RU" dirty="0" err="1"/>
              <a:t>частих</a:t>
            </a:r>
            <a:r>
              <a:rPr lang="ru-RU" dirty="0"/>
              <a:t>, могут одновременно находится в двух состояниях, 3 </a:t>
            </a:r>
            <a:r>
              <a:rPr lang="ru-RU" dirty="0" err="1"/>
              <a:t>кубита</a:t>
            </a:r>
            <a:r>
              <a:rPr lang="ru-RU" dirty="0"/>
              <a:t> одновременно в 8 состояниях.</a:t>
            </a:r>
          </a:p>
          <a:p>
            <a:r>
              <a:rPr lang="ru-RU" dirty="0"/>
              <a:t>Высокая параллельность вычислений.</a:t>
            </a:r>
          </a:p>
          <a:p>
            <a:r>
              <a:rPr lang="ru-RU" dirty="0"/>
              <a:t>Экспоненциальный рост производительности.</a:t>
            </a:r>
          </a:p>
          <a:p>
            <a:endParaRPr lang="ru-RU" dirty="0"/>
          </a:p>
        </p:txBody>
      </p:sp>
      <p:pic>
        <p:nvPicPr>
          <p:cNvPr id="3074" name="Picture 2" descr="https://habrastorage.org/files/0d4/cf4/206/0d4cf42061bc473eb640dfe50c15db5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66" y="1225724"/>
            <a:ext cx="2290909" cy="14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68883"/>
            <a:ext cx="24765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20" y="2890095"/>
            <a:ext cx="4077551" cy="159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3223" y="5397848"/>
            <a:ext cx="824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Квантовые процессоры позволяют получить широкие возможности для параллелизма операций при их высокой скорости – что является одним из наиболее желаемых требований в задачах машинного обучения, криптографии и обработки массивов данных в научных и инженерных приложениях.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52822" y="3926017"/>
            <a:ext cx="3339058" cy="147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i="1" dirty="0"/>
              <a:t>В последовательных приложениях квантовые компьютеры не имеют преимущества по сравнению с современными ЦПУ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97965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https://3dnews.ru/assets/external/illustrations/2017/08/25/957543/tpu2.jpg">
            <a:extLst>
              <a:ext uri="{FF2B5EF4-FFF2-40B4-BE49-F238E27FC236}">
                <a16:creationId xmlns:a16="http://schemas.microsoft.com/office/drawing/2014/main" id="{486E51BA-AB08-43B6-A615-EF49898E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1437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2267744" y="515719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35496" y="5526524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Матрица умножения-сложения (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matrix </a:t>
            </a:r>
            <a:r>
              <a:rPr lang="ru-RU" dirty="0" err="1">
                <a:solidFill>
                  <a:srgbClr val="000000"/>
                </a:solidFill>
                <a:latin typeface="Tahoma" panose="020B0604030504040204" pitchFamily="34" charset="0"/>
              </a:rPr>
              <a:t>multiply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unit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) 256 × 256, работает с 8-битными данными на частоте 700 МГц.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Пиковая производительность 92 триллионов операций в секунду.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Блоков MAC у TPU в 25 раз больше, нежели у современных GPU.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6FFC6-8D63-4DF7-885C-7A0C3894CE52}"/>
              </a:ext>
            </a:extLst>
          </p:cNvPr>
          <p:cNvSpPr txBox="1"/>
          <p:nvPr/>
        </p:nvSpPr>
        <p:spPr>
          <a:xfrm>
            <a:off x="4934694" y="47775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 операций в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37071223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261892" y="4858316"/>
            <a:ext cx="427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 </a:t>
            </a:r>
            <a:r>
              <a:rPr lang="ru-RU" dirty="0"/>
              <a:t>процессора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270273" y="522764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Тензорный процессор представлять собой  т.н. систолический массив (Все АЛУ или тензорные АЛУ объединены в матрицу) – позволяет максимально ускорить обработку матриц данных, архитектура ориентирована на максимальное пере использование данных без обращения к внешнему ОУЗ за счет большого встроенного буфера.</a:t>
            </a:r>
            <a:endParaRPr lang="ru-RU" dirty="0"/>
          </a:p>
        </p:txBody>
      </p:sp>
      <p:pic>
        <p:nvPicPr>
          <p:cNvPr id="14338" name="Picture 2" descr="Подробности о тензорном сопроцессоре Google TPU / ServerNe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r="36933"/>
          <a:stretch/>
        </p:blipFill>
        <p:spPr bwMode="auto">
          <a:xfrm>
            <a:off x="4261892" y="1314584"/>
            <a:ext cx="4505325" cy="34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1019" t="5034" r="28739" b="21896"/>
          <a:stretch/>
        </p:blipFill>
        <p:spPr>
          <a:xfrm>
            <a:off x="107504" y="1510035"/>
            <a:ext cx="3984426" cy="2031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67544" y="361058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типа систолический </a:t>
            </a:r>
          </a:p>
          <a:p>
            <a:r>
              <a:rPr lang="ru-RU" dirty="0"/>
              <a:t>Массив (каждый элемент – </a:t>
            </a:r>
            <a:r>
              <a:rPr lang="en-US" dirty="0"/>
              <a:t>TPU)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522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http://robotrends.ru/images/1717/91258/201704_Robosector_Kangler_12_1.640x1200.png">
            <a:extLst>
              <a:ext uri="{FF2B5EF4-FFF2-40B4-BE49-F238E27FC236}">
                <a16:creationId xmlns:a16="http://schemas.microsoft.com/office/drawing/2014/main" id="{AF57AB06-3AF6-40BF-AC77-33CC2AF24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8" y="854523"/>
            <a:ext cx="3840422" cy="32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robotrends.ru/images/1717/91258/201704_Robosector_Kangler_11_1.640x1200.png">
            <a:extLst>
              <a:ext uri="{FF2B5EF4-FFF2-40B4-BE49-F238E27FC236}">
                <a16:creationId xmlns:a16="http://schemas.microsoft.com/office/drawing/2014/main" id="{47984772-81B2-4F18-9F0C-B5531565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07" y="826368"/>
            <a:ext cx="3935760" cy="30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B7913-A5CD-4674-91B9-E5B3E9666561}"/>
              </a:ext>
            </a:extLst>
          </p:cNvPr>
          <p:cNvSpPr/>
          <p:nvPr/>
        </p:nvSpPr>
        <p:spPr>
          <a:xfrm>
            <a:off x="60733" y="4094879"/>
            <a:ext cx="27769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Процессор имеет параллельную коммуникационную архитектуру, отправляет множество небольших объёмов информации одновременно в  различных направлениях</a:t>
            </a:r>
          </a:p>
        </p:txBody>
      </p:sp>
      <p:pic>
        <p:nvPicPr>
          <p:cNvPr id="7176" name="Picture 8" descr=" Ð Ð¸Ñ. 2. Ð¡ÑÐ°Ð²Ð½ÐµÐ½Ð¸Ðµ ÑÑÐ°Ð´Ð¸ÑÐ¸Ð¾Ð½Ð½Ð¾Ð¹ Ð²ÑÑÐ¸ÑÐ»Ð¸ÑÐµÐ»ÑÐ½Ð¾Ð¹ ÑÐ¸ÑÑÐµÐ¼Ñ Ð¸ Ð½ÐµÐ¹ÑÐ¾Ð½Ð½Ð¾Ð¹ Ð²ÑÑÐ¸ÑÐ»Ð¸ÑÐµÐ»ÑÐ½Ð¾Ð¹ ÑÐµÑÐ¸ [1]">
            <a:extLst>
              <a:ext uri="{FF2B5EF4-FFF2-40B4-BE49-F238E27FC236}">
                <a16:creationId xmlns:a16="http://schemas.microsoft.com/office/drawing/2014/main" id="{287BD18F-52A7-4532-9BB8-D8223E62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91" y="4315717"/>
            <a:ext cx="5950885" cy="23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25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https://habrastorage.org/webt/6y/bb/gc/6ybbgckcspnxyrhcgnglgecrtse.png">
            <a:extLst>
              <a:ext uri="{FF2B5EF4-FFF2-40B4-BE49-F238E27FC236}">
                <a16:creationId xmlns:a16="http://schemas.microsoft.com/office/drawing/2014/main" id="{DE42DCD0-DBD8-49E8-8AF2-715C746B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894784"/>
            <a:ext cx="4608896" cy="36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10031-5E8F-48A5-BA67-CDBC21D9E5C2}"/>
              </a:ext>
            </a:extLst>
          </p:cNvPr>
          <p:cNvSpPr txBox="1"/>
          <p:nvPr/>
        </p:nvSpPr>
        <p:spPr>
          <a:xfrm>
            <a:off x="4355976" y="4336935"/>
            <a:ext cx="724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Чип </a:t>
            </a:r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 </a:t>
            </a:r>
            <a:r>
              <a:rPr lang="ru-RU" dirty="0"/>
              <a:t>(архитектура </a:t>
            </a:r>
            <a:r>
              <a:rPr lang="en-US" dirty="0" err="1"/>
              <a:t>NeuroMem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194" name="Picture 2" descr="Ð£Ð²ÐµÐ»Ð¸ÑÐµÐ½Ð½Ð°Ñ ÑÐ¾ÑÐ¾Ð³ÑÐ°ÑÐ¸Ñ ÑÑÑÑÐºÑÑÑÑ ÑÑÐ°Ð´Ð¸ÑÐ¸Ð¾Ð½Ð½Ð¾Ð³Ð¾ Ð¿ÑÐ¾ÑÐµÑÑÐ¾ÑÐ° Ð¸ Ð½ÐµÐ¹ÑÐ¾Ð¿ÑÐ¾ÑÐµÑÑÐ¾ÑÐ°">
            <a:extLst>
              <a:ext uri="{FF2B5EF4-FFF2-40B4-BE49-F238E27FC236}">
                <a16:creationId xmlns:a16="http://schemas.microsoft.com/office/drawing/2014/main" id="{706971D9-2A98-4B01-936F-25ED0CCC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26" y="5157192"/>
            <a:ext cx="3072433" cy="14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988B0-6F8B-4248-8854-4CA29EB28636}"/>
              </a:ext>
            </a:extLst>
          </p:cNvPr>
          <p:cNvSpPr txBox="1"/>
          <p:nvPr/>
        </p:nvSpPr>
        <p:spPr>
          <a:xfrm>
            <a:off x="4163169" y="4863243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Традиционный и </a:t>
            </a:r>
            <a:r>
              <a:rPr lang="ru-RU" dirty="0" err="1"/>
              <a:t>нейроморфный</a:t>
            </a:r>
            <a:r>
              <a:rPr lang="ru-RU" dirty="0"/>
              <a:t> процессоры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A2724-C597-4A2C-88BD-87618FCD2591}"/>
              </a:ext>
            </a:extLst>
          </p:cNvPr>
          <p:cNvSpPr txBox="1"/>
          <p:nvPr/>
        </p:nvSpPr>
        <p:spPr>
          <a:xfrm>
            <a:off x="352861" y="1066029"/>
            <a:ext cx="3796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Традиционные процессоры состоят из обособленных блоков, выполняющих разные функции (вычислительные и периферийные блоки, память). </a:t>
            </a:r>
            <a:endParaRPr lang="en-US" dirty="0"/>
          </a:p>
          <a:p>
            <a:r>
              <a:rPr lang="ru-RU" dirty="0" err="1"/>
              <a:t>Нейроморфныепроцессоры</a:t>
            </a:r>
            <a:r>
              <a:rPr lang="ru-RU" dirty="0"/>
              <a:t> имеют «однородную» структуру, включающую множества нейронов – одинаковых и относительно простых вычислительных ячеек со встроенной памятью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85A57-A453-478E-B73A-1DC54068B646}"/>
              </a:ext>
            </a:extLst>
          </p:cNvPr>
          <p:cNvSpPr txBox="1"/>
          <p:nvPr/>
        </p:nvSpPr>
        <p:spPr>
          <a:xfrm>
            <a:off x="130719" y="5020289"/>
            <a:ext cx="435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Каждое ядро – нейрон, ядра объединены в слои, образующие нейронную сеть (предполагается, что это сверхточная НС), однако архитектура поддерживает и рекуррентный принцип работы НС</a:t>
            </a:r>
          </a:p>
        </p:txBody>
      </p:sp>
    </p:spTree>
    <p:extLst>
      <p:ext uri="{BB962C8B-B14F-4D97-AF65-F5344CB8AC3E}">
        <p14:creationId xmlns:p14="http://schemas.microsoft.com/office/powerpoint/2010/main" val="2124583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6479</Words>
  <Application>Microsoft Office PowerPoint</Application>
  <PresentationFormat>Экран (4:3)</PresentationFormat>
  <Paragraphs>769</Paragraphs>
  <Slides>99</Slides>
  <Notes>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99</vt:i4>
      </vt:variant>
    </vt:vector>
  </HeadingPairs>
  <TitlesOfParts>
    <vt:vector size="104" baseType="lpstr">
      <vt:lpstr>Arial</vt:lpstr>
      <vt:lpstr>Calibri</vt:lpstr>
      <vt:lpstr>Tahoma</vt:lpstr>
      <vt:lpstr>Times New Roman</vt:lpstr>
      <vt:lpstr>Тема Office</vt:lpstr>
      <vt:lpstr>Аппаратные средства телекоммуникационных систем</vt:lpstr>
      <vt:lpstr>Последовательные системы с гибкой логикой – процессоры</vt:lpstr>
      <vt:lpstr>Последовательные устройства гибкой логики. Понятие процессор</vt:lpstr>
      <vt:lpstr>Принцип программного управления.</vt:lpstr>
      <vt:lpstr>О машинном коде и языках программирования</vt:lpstr>
      <vt:lpstr>Принцип построения ЭВМ</vt:lpstr>
      <vt:lpstr>Блок-схема современного процессора</vt:lpstr>
      <vt:lpstr>Блок-схема современного процессора</vt:lpstr>
      <vt:lpstr>Блок-схема современного процессора</vt:lpstr>
      <vt:lpstr>Принцип построения ЭВМ</vt:lpstr>
      <vt:lpstr>Принцип построения ЭВМ</vt:lpstr>
      <vt:lpstr>Иерархия памяти в компьютере</vt:lpstr>
      <vt:lpstr>Иерархия памяти в компьютере</vt:lpstr>
      <vt:lpstr>Оперативная память</vt:lpstr>
      <vt:lpstr>Оперативная память</vt:lpstr>
      <vt:lpstr>Особенности современного КЭШ</vt:lpstr>
      <vt:lpstr>Иерархия памяти в компьютере</vt:lpstr>
      <vt:lpstr>Периферийные устройства ЭВМ</vt:lpstr>
      <vt:lpstr>Классификация ЭВМ</vt:lpstr>
      <vt:lpstr>Классификация процессоров по видам</vt:lpstr>
      <vt:lpstr>Примеры сопроцессоров</vt:lpstr>
      <vt:lpstr>Типы архитектуры процессорных устройств по принципу разделения памяти</vt:lpstr>
      <vt:lpstr>Виды архитектура процессоров</vt:lpstr>
      <vt:lpstr> Виды архитектура процессоров</vt:lpstr>
      <vt:lpstr>Особенности гарвардской архитектуры - отдельной памяти данных</vt:lpstr>
      <vt:lpstr>Особенности архитектуры Фон-Неймана</vt:lpstr>
      <vt:lpstr>Особенности архитектуры Процессорных устройств</vt:lpstr>
      <vt:lpstr>Магистральная организация процессов.</vt:lpstr>
      <vt:lpstr>Магистральная организация процессов.</vt:lpstr>
      <vt:lpstr>Кэш память.</vt:lpstr>
      <vt:lpstr>Кэш память.</vt:lpstr>
      <vt:lpstr>Регистровая память.</vt:lpstr>
      <vt:lpstr>Функции устройство управления (УУ)</vt:lpstr>
      <vt:lpstr>Арифметико-логическое устройство (ALU)</vt:lpstr>
      <vt:lpstr>Типы наборов команд процессоров Архитектуры наборов Команд Instruction Set Architecture, ISA</vt:lpstr>
      <vt:lpstr>Организация наборов команд процессоров. </vt:lpstr>
      <vt:lpstr>Организация наборов команд процессоров. </vt:lpstr>
      <vt:lpstr>CISC система команд</vt:lpstr>
      <vt:lpstr>CISC система команд</vt:lpstr>
      <vt:lpstr>RISC система команд</vt:lpstr>
      <vt:lpstr>RISC система команд</vt:lpstr>
      <vt:lpstr>MISC система команд</vt:lpstr>
      <vt:lpstr>VLIW система команд</vt:lpstr>
      <vt:lpstr>Параллелизм процессорных архитектур на уровне команд   Микро-уровневый Параллелизм</vt:lpstr>
      <vt:lpstr>Микроархитектура одного ядра процессора</vt:lpstr>
      <vt:lpstr>Микроархитектура одноядерного процессора</vt:lpstr>
      <vt:lpstr>Конвейерная архитектура</vt:lpstr>
      <vt:lpstr>Конвейерная архитектура –  предсказание переходов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Суперскалярная конвейерная архитектура</vt:lpstr>
      <vt:lpstr>Микроархитектура одноядерного процессора</vt:lpstr>
      <vt:lpstr>Микроархитектура одноядерного процессора</vt:lpstr>
      <vt:lpstr>Параллелизм процессорных архитектур Макроуровневый Параллелизм</vt:lpstr>
      <vt:lpstr>Архитектуры по степени параллелизма</vt:lpstr>
      <vt:lpstr>Презентация PowerPoint</vt:lpstr>
      <vt:lpstr>Архитектуры по степени параллелизма</vt:lpstr>
      <vt:lpstr>Параллельные процессоры</vt:lpstr>
      <vt:lpstr>Параллельные процессоры</vt:lpstr>
      <vt:lpstr>Мультипроцессоры</vt:lpstr>
      <vt:lpstr>Архитектуры по степени параллелизма</vt:lpstr>
      <vt:lpstr>Архитектуры по степени параллелизма</vt:lpstr>
      <vt:lpstr>Презентация PowerPoint</vt:lpstr>
      <vt:lpstr>Презентация PowerPoint</vt:lpstr>
      <vt:lpstr>Кэш-когерентный NUMA</vt:lpstr>
      <vt:lpstr>Гетерогенные NUMA архитектура</vt:lpstr>
      <vt:lpstr>Гетерогенные NUMA архитектура</vt:lpstr>
      <vt:lpstr>Особенности архитектуры современных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Архитектура современных процессоров Intel</vt:lpstr>
      <vt:lpstr>Особенности современных архитектур процессоров</vt:lpstr>
      <vt:lpstr>Особенности современных архитектур процессоров</vt:lpstr>
      <vt:lpstr>Архитектура современных процессоров Intel</vt:lpstr>
      <vt:lpstr>Архитектура современных процессоров AMD</vt:lpstr>
      <vt:lpstr>Архитектура процессоров Intel IA64</vt:lpstr>
      <vt:lpstr>Графические процессоры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Особенности архитектуры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Специальные типы процессоров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микропроцессоров</vt:lpstr>
      <vt:lpstr>Архитектура квантовых процессоров</vt:lpstr>
      <vt:lpstr>Архитектура тензорных процессоров</vt:lpstr>
      <vt:lpstr>Архитектура тензорных процессоров</vt:lpstr>
      <vt:lpstr>Архитектура нейроморфных процессоров</vt:lpstr>
      <vt:lpstr>Архитектура нейроморфных процессоров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387</cp:revision>
  <dcterms:created xsi:type="dcterms:W3CDTF">2018-09-05T04:46:37Z</dcterms:created>
  <dcterms:modified xsi:type="dcterms:W3CDTF">2023-04-28T07:18:05Z</dcterms:modified>
</cp:coreProperties>
</file>